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svg" ContentType="image/svg+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9"/>
  </p:notesMasterIdLst>
  <p:sldSz cx="12192000" cy="6858000" type="custom"/>
  <p:notesSz cx="6858000" cy="12192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119" d="100"/>
          <a:sy n="119" d="100"/>
        </p:scale>
        <p:origin x="3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  <Relationship Id="rId1" Target="slideMasters/slideMaster1.xml" Type="http://schemas.openxmlformats.org/officeDocument/2006/relationships/slideMaster"/>  <Relationship Id="rId2" Target="slides/slide1.xml" Type="http://schemas.openxmlformats.org/officeDocument/2006/relationships/slide"/>  <Relationship Id="rId3" Target="slides/slide2.xml" Type="http://schemas.openxmlformats.org/officeDocument/2006/relationships/slide"/>  <Relationship Id="rId4" Target="slides/slide3.xml" Type="http://schemas.openxmlformats.org/officeDocument/2006/relationships/slide"/>  <Relationship Id="rId5" Target="slides/slide4.xml" Type="http://schemas.openxmlformats.org/officeDocument/2006/relationships/slide"/>  <Relationship Id="rId6" Target="slides/slide5.xml" Type="http://schemas.openxmlformats.org/officeDocument/2006/relationships/slide"/>  <Relationship Id="rId7" Target="slides/slide6.xml" Type="http://schemas.openxmlformats.org/officeDocument/2006/relationships/slide"/>  <Relationship Id="rId8" Target="slides/slide7.xml" Type="http://schemas.openxmlformats.org/officeDocument/2006/relationships/slide"/>  <Relationship Id="rId9" Target="slides/slide8.xml" Type="http://schemas.openxmlformats.org/officeDocument/2006/relationships/slide"/>  <Relationship Id="rId10" Target="slides/slide9.xml" Type="http://schemas.openxmlformats.org/officeDocument/2006/relationships/slide"/>  <Relationship Id="rId11" Target="slides/slide10.xml" Type="http://schemas.openxmlformats.org/officeDocument/2006/relationships/slide"/>  <Relationship Id="rId12" Target="slides/slide11.xml" Type="http://schemas.openxmlformats.org/officeDocument/2006/relationships/slide"/>  <Relationship Id="rId13" Target="slides/slide12.xml" Type="http://schemas.openxmlformats.org/officeDocument/2006/relationships/slide"/>  <Relationship Id="rId14" Target="slides/slide13.xml" Type="http://schemas.openxmlformats.org/officeDocument/2006/relationships/slide"/>  <Relationship Id="rId15" Type="http://schemas.openxmlformats.org/officeDocument/2006/relationships/presProps" Target="presProps.xml"/>  <Relationship Id="rId16" Type="http://schemas.openxmlformats.org/officeDocument/2006/relationships/viewProps" Target="viewProps.xml"/>  <Relationship Id="rId17" Type="http://schemas.openxmlformats.org/officeDocument/2006/relationships/theme" Target="theme/theme1.xml"/>  <Relationship Id="rId18" Type="http://schemas.openxmlformats.org/officeDocument/2006/relationships/tableStyles" Target="tableStyles.xml"/>  <Relationship Id="rId19" Type="http://schemas.openxmlformats.org/officeDocument/2006/relationships/notesMaster" Target="notesMasters/notesMaster1.xml"/></Relationships>
</file>

<file path=ppt/notesMasters/_rels/notesMaster1.xml.rels><?xml version="1.0" encoding="UTF-8"?>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smtClean="0"/>
              <a:t>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smtClean="0"/>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cSld>
  <p:clrMapOvr>
    <a:masterClrMapping/>
  </p:clrMapOvr>
</p:sldLayout>
</file>

<file path=ppt/slideMasters/_rels/slideMaster1.xml.rels><?xml version="1.0" encoding="UTF-8" standalone="yes"?><Relationships xmlns="http://schemas.openxmlformats.org/package/2006/relationships"><Relationship Id="rId1" Target="../slideLayouts/slideLayout1.xml" Type="http://schemas.openxmlformats.org/officeDocument/2006/relationships/slideLayout"/><Relationship Id="rId2" Target="../theme/theme1.xml" Type="http://schemas.openxmlformats.org/officeDocument/2006/relationships/theme"/></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arget="../media/image1.png" Type="http://schemas.openxmlformats.org/officeDocument/2006/relationships/image"/><Relationship Id="rId2" Target="../slideLayouts/slideLayout1.xml" Type="http://schemas.openxmlformats.org/officeDocument/2006/relationships/slideLayout"/><Relationship Id="rId3" Target="../notesSlides/notesSlide1.xml" Type="http://schemas.openxmlformats.org/officeDocument/2006/relationships/notesSlide"/></Relationships>
</file>

<file path=ppt/slides/_rels/slide10.xml.rels><?xml version="1.0" encoding="UTF-8" standalone="yes"?><Relationships xmlns="http://schemas.openxmlformats.org/package/2006/relationships"><Relationship Id="rId1" Target="../media/image66.png" Type="http://schemas.openxmlformats.org/officeDocument/2006/relationships/image"/><Relationship Id="rId2" Target="../media/image67.png" Type="http://schemas.openxmlformats.org/officeDocument/2006/relationships/image"/><Relationship Id="rId3" Target="../media/image68.png" Type="http://schemas.openxmlformats.org/officeDocument/2006/relationships/image"/><Relationship Id="rId4" Target="../media/image69.png" Type="http://schemas.openxmlformats.org/officeDocument/2006/relationships/image"/><Relationship Id="rId5" Target="../media/image70.png" Type="http://schemas.openxmlformats.org/officeDocument/2006/relationships/image"/><Relationship Id="rId6" Target="../slideLayouts/slideLayout1.xml" Type="http://schemas.openxmlformats.org/officeDocument/2006/relationships/slideLayout"/><Relationship Id="rId7" Target="../notesSlides/notesSlide10.xml" Type="http://schemas.openxmlformats.org/officeDocument/2006/relationships/notesSlide"/></Relationships>
</file>

<file path=ppt/slides/_rels/slide11.xml.rels><?xml version="1.0" encoding="UTF-8" standalone="yes"?><Relationships xmlns="http://schemas.openxmlformats.org/package/2006/relationships"><Relationship Id="rId1" Target="../media/image71.png" Type="http://schemas.openxmlformats.org/officeDocument/2006/relationships/image"/><Relationship Id="rId2" Target="../slideLayouts/slideLayout1.xml" Type="http://schemas.openxmlformats.org/officeDocument/2006/relationships/slideLayout"/><Relationship Id="rId3" Target="../notesSlides/notesSlide11.xml" Type="http://schemas.openxmlformats.org/officeDocument/2006/relationships/notesSlide"/></Relationships>
</file>

<file path=ppt/slides/_rels/slide12.xml.rels><?xml version="1.0" encoding="UTF-8" standalone="yes"?><Relationships xmlns="http://schemas.openxmlformats.org/package/2006/relationships"><Relationship Id="rId1" Target="../media/image72.png" Type="http://schemas.openxmlformats.org/officeDocument/2006/relationships/image"/><Relationship Id="rId2" Target="../media/image73.svg" Type="http://schemas.openxmlformats.org/officeDocument/2006/relationships/image"/><Relationship Id="rId3" Target="../media/image74.png" Type="http://schemas.openxmlformats.org/officeDocument/2006/relationships/image"/><Relationship Id="rId4" Target="../media/image75.svg" Type="http://schemas.openxmlformats.org/officeDocument/2006/relationships/image"/><Relationship Id="rId5" Target="../media/image76.png" Type="http://schemas.openxmlformats.org/officeDocument/2006/relationships/image"/><Relationship Id="rId6" Target="../media/image77.svg" Type="http://schemas.openxmlformats.org/officeDocument/2006/relationships/image"/><Relationship Id="rId7" Target="../media/image78.png" Type="http://schemas.openxmlformats.org/officeDocument/2006/relationships/image"/><Relationship Id="rId8" Target="../media/image79.svg" Type="http://schemas.openxmlformats.org/officeDocument/2006/relationships/image"/><Relationship Id="rId9" Target="../media/image80.png" Type="http://schemas.openxmlformats.org/officeDocument/2006/relationships/image"/><Relationship Id="rId10" Target="../media/image81.svg" Type="http://schemas.openxmlformats.org/officeDocument/2006/relationships/image"/><Relationship Id="rId11" Target="../media/image82.png" Type="http://schemas.openxmlformats.org/officeDocument/2006/relationships/image"/><Relationship Id="rId12" Target="../media/image83.svg" Type="http://schemas.openxmlformats.org/officeDocument/2006/relationships/image"/><Relationship Id="rId13" Target="../slideLayouts/slideLayout1.xml" Type="http://schemas.openxmlformats.org/officeDocument/2006/relationships/slideLayout"/><Relationship Id="rId14" Target="../notesSlides/notesSlide12.xml" Type="http://schemas.openxmlformats.org/officeDocument/2006/relationships/notesSlide"/></Relationships>
</file>

<file path=ppt/slides/_rels/slide13.xml.rels><?xml version="1.0" encoding="UTF-8" standalone="yes"?><Relationships xmlns="http://schemas.openxmlformats.org/package/2006/relationships"><Relationship Id="rId1" Target="../media/image84.png" Type="http://schemas.openxmlformats.org/officeDocument/2006/relationships/image"/><Relationship Id="rId2" Target="../slideLayouts/slideLayout1.xml" Type="http://schemas.openxmlformats.org/officeDocument/2006/relationships/slideLayout"/><Relationship Id="rId3" Target="../notesSlides/notesSlide13.xml" Type="http://schemas.openxmlformats.org/officeDocument/2006/relationships/notesSlide"/></Relationships>
</file>

<file path=ppt/slides/_rels/slide2.xml.rels><?xml version="1.0" encoding="UTF-8" standalone="yes"?><Relationships xmlns="http://schemas.openxmlformats.org/package/2006/relationships"><Relationship Id="rId1" Target="../media/image2.png" Type="http://schemas.openxmlformats.org/officeDocument/2006/relationships/image"/><Relationship Id="rId2" Target="../slideLayouts/slideLayout1.xml" Type="http://schemas.openxmlformats.org/officeDocument/2006/relationships/slideLayout"/><Relationship Id="rId3" Target="../notesSlides/notesSlide2.xml" Type="http://schemas.openxmlformats.org/officeDocument/2006/relationships/notesSlide"/></Relationships>
</file>

<file path=ppt/slides/_rels/slide3.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3.xml" Type="http://schemas.openxmlformats.org/officeDocument/2006/relationships/notesSlide"/></Relationships>
</file>

<file path=ppt/slides/_rels/slide4.xml.rels><?xml version="1.0" encoding="UTF-8" standalone="yes"?><Relationships xmlns="http://schemas.openxmlformats.org/package/2006/relationships"><Relationship Id="rId1" Target="../media/image3.png" Type="http://schemas.openxmlformats.org/officeDocument/2006/relationships/image"/><Relationship Id="rId2" Target="../slideLayouts/slideLayout1.xml" Type="http://schemas.openxmlformats.org/officeDocument/2006/relationships/slideLayout"/><Relationship Id="rId3" Target="../notesSlides/notesSlide4.xml" Type="http://schemas.openxmlformats.org/officeDocument/2006/relationships/notesSlide"/></Relationships>
</file>

<file path=ppt/slides/_rels/slide5.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5.xml" Type="http://schemas.openxmlformats.org/officeDocument/2006/relationships/notesSlide"/></Relationships>
</file>

<file path=ppt/slides/_rels/slide6.xml.rels><?xml version="1.0" encoding="UTF-8" standalone="yes"?><Relationships xmlns="http://schemas.openxmlformats.org/package/2006/relationships"><Relationship Id="rId1" Target="../media/image4.png" Type="http://schemas.openxmlformats.org/officeDocument/2006/relationships/image"/><Relationship Id="rId2" Target="../media/image5.sv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2.png" Type="http://schemas.openxmlformats.org/officeDocument/2006/relationships/image"/><Relationship Id="rId10" Target="../media/image13.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13" Target="../media/image16.png" Type="http://schemas.openxmlformats.org/officeDocument/2006/relationships/image"/><Relationship Id="rId14" Target="../media/image17.svg" Type="http://schemas.openxmlformats.org/officeDocument/2006/relationships/image"/><Relationship Id="rId15" Target="../media/image18.png" Type="http://schemas.openxmlformats.org/officeDocument/2006/relationships/image"/><Relationship Id="rId16" Target="../media/image19.svg" Type="http://schemas.openxmlformats.org/officeDocument/2006/relationships/image"/><Relationship Id="rId17" Target="../media/image20.png" Type="http://schemas.openxmlformats.org/officeDocument/2006/relationships/image"/><Relationship Id="rId18" Target="../media/image21.svg" Type="http://schemas.openxmlformats.org/officeDocument/2006/relationships/image"/><Relationship Id="rId19" Target="../media/image22.png" Type="http://schemas.openxmlformats.org/officeDocument/2006/relationships/image"/><Relationship Id="rId20" Target="../media/image23.svg" Type="http://schemas.openxmlformats.org/officeDocument/2006/relationships/image"/><Relationship Id="rId21" Target="../media/image24.png" Type="http://schemas.openxmlformats.org/officeDocument/2006/relationships/image"/><Relationship Id="rId22" Target="../media/image25.svg" Type="http://schemas.openxmlformats.org/officeDocument/2006/relationships/image"/><Relationship Id="rId23" Target="../media/image26.png" Type="http://schemas.openxmlformats.org/officeDocument/2006/relationships/image"/><Relationship Id="rId24" Target="../media/image27.svg" Type="http://schemas.openxmlformats.org/officeDocument/2006/relationships/image"/><Relationship Id="rId25" Target="../media/image28.png" Type="http://schemas.openxmlformats.org/officeDocument/2006/relationships/image"/><Relationship Id="rId26" Target="../media/image29.svg" Type="http://schemas.openxmlformats.org/officeDocument/2006/relationships/image"/><Relationship Id="rId27" Target="../media/image30.png" Type="http://schemas.openxmlformats.org/officeDocument/2006/relationships/image"/><Relationship Id="rId28" Target="../media/image31.svg" Type="http://schemas.openxmlformats.org/officeDocument/2006/relationships/image"/><Relationship Id="rId29" Target="../media/image32.png" Type="http://schemas.openxmlformats.org/officeDocument/2006/relationships/image"/><Relationship Id="rId30" Target="../media/image33.svg" Type="http://schemas.openxmlformats.org/officeDocument/2006/relationships/image"/><Relationship Id="rId31" Target="../media/image34.png" Type="http://schemas.openxmlformats.org/officeDocument/2006/relationships/image"/><Relationship Id="rId32" Target="../media/image35.svg" Type="http://schemas.openxmlformats.org/officeDocument/2006/relationships/image"/><Relationship Id="rId33" Target="../media/image36.png" Type="http://schemas.openxmlformats.org/officeDocument/2006/relationships/image"/><Relationship Id="rId34" Target="../media/image37.svg" Type="http://schemas.openxmlformats.org/officeDocument/2006/relationships/image"/><Relationship Id="rId35" Target="../slideLayouts/slideLayout1.xml" Type="http://schemas.openxmlformats.org/officeDocument/2006/relationships/slideLayout"/><Relationship Id="rId36" Target="../notesSlides/notesSlide6.xml" Type="http://schemas.openxmlformats.org/officeDocument/2006/relationships/notesSlide"/></Relationships>
</file>

<file path=ppt/slides/_rels/slide7.xml.rels><?xml version="1.0" encoding="UTF-8" standalone="yes"?><Relationships xmlns="http://schemas.openxmlformats.org/package/2006/relationships"><Relationship Id="rId1" Target="../media/image38.png" Type="http://schemas.openxmlformats.org/officeDocument/2006/relationships/image"/><Relationship Id="rId2" Target="../media/image39.svg" Type="http://schemas.openxmlformats.org/officeDocument/2006/relationships/image"/><Relationship Id="rId3" Target="../media/image40.png" Type="http://schemas.openxmlformats.org/officeDocument/2006/relationships/image"/><Relationship Id="rId4" Target="../media/image41.svg" Type="http://schemas.openxmlformats.org/officeDocument/2006/relationships/image"/><Relationship Id="rId5" Target="../media/image42.png" Type="http://schemas.openxmlformats.org/officeDocument/2006/relationships/image"/><Relationship Id="rId6" Target="../media/image43.svg" Type="http://schemas.openxmlformats.org/officeDocument/2006/relationships/image"/><Relationship Id="rId7" Target="../media/image44.png" Type="http://schemas.openxmlformats.org/officeDocument/2006/relationships/image"/><Relationship Id="rId8" Target="../media/image45.svg" Type="http://schemas.openxmlformats.org/officeDocument/2006/relationships/image"/><Relationship Id="rId9" Target="../media/image46.png" Type="http://schemas.openxmlformats.org/officeDocument/2006/relationships/image"/><Relationship Id="rId10" Target="../media/image47.svg" Type="http://schemas.openxmlformats.org/officeDocument/2006/relationships/image"/><Relationship Id="rId11" Target="../media/image48.png" Type="http://schemas.openxmlformats.org/officeDocument/2006/relationships/image"/><Relationship Id="rId12" Target="../media/image49.svg" Type="http://schemas.openxmlformats.org/officeDocument/2006/relationships/image"/><Relationship Id="rId13" Target="../media/image50.png" Type="http://schemas.openxmlformats.org/officeDocument/2006/relationships/image"/><Relationship Id="rId14" Target="../media/image51.svg" Type="http://schemas.openxmlformats.org/officeDocument/2006/relationships/image"/><Relationship Id="rId15" Target="../media/image52.png" Type="http://schemas.openxmlformats.org/officeDocument/2006/relationships/image"/><Relationship Id="rId16" Target="../media/image53.svg" Type="http://schemas.openxmlformats.org/officeDocument/2006/relationships/image"/><Relationship Id="rId17" Target="../slideLayouts/slideLayout1.xml" Type="http://schemas.openxmlformats.org/officeDocument/2006/relationships/slideLayout"/><Relationship Id="rId18" Target="../notesSlides/notesSlide7.xml" Type="http://schemas.openxmlformats.org/officeDocument/2006/relationships/notesSlide"/></Relationships>
</file>

<file path=ppt/slides/_rels/slide8.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8.xml" Type="http://schemas.openxmlformats.org/officeDocument/2006/relationships/notesSlide"/></Relationships>
</file>

<file path=ppt/slides/_rels/slide9.xml.rels><?xml version="1.0" encoding="UTF-8" standalone="yes"?><Relationships xmlns="http://schemas.openxmlformats.org/package/2006/relationships"><Relationship Id="rId1" Target="../media/image54.png" Type="http://schemas.openxmlformats.org/officeDocument/2006/relationships/image"/><Relationship Id="rId2" Target="../media/image55.svg" Type="http://schemas.openxmlformats.org/officeDocument/2006/relationships/image"/><Relationship Id="rId3" Target="../media/image56.png" Type="http://schemas.openxmlformats.org/officeDocument/2006/relationships/image"/><Relationship Id="rId4" Target="../media/image57.svg" Type="http://schemas.openxmlformats.org/officeDocument/2006/relationships/image"/><Relationship Id="rId5" Target="../media/image58.png" Type="http://schemas.openxmlformats.org/officeDocument/2006/relationships/image"/><Relationship Id="rId6" Target="../media/image59.svg" Type="http://schemas.openxmlformats.org/officeDocument/2006/relationships/image"/><Relationship Id="rId7" Target="../media/image60.png" Type="http://schemas.openxmlformats.org/officeDocument/2006/relationships/image"/><Relationship Id="rId8" Target="../media/image61.svg" Type="http://schemas.openxmlformats.org/officeDocument/2006/relationships/image"/><Relationship Id="rId9" Target="../media/image62.png" Type="http://schemas.openxmlformats.org/officeDocument/2006/relationships/image"/><Relationship Id="rId10" Target="../media/image63.svg" Type="http://schemas.openxmlformats.org/officeDocument/2006/relationships/image"/><Relationship Id="rId11" Target="../media/image64.png" Type="http://schemas.openxmlformats.org/officeDocument/2006/relationships/image"/><Relationship Id="rId12" Target="../media/image65.svg" Type="http://schemas.openxmlformats.org/officeDocument/2006/relationships/image"/><Relationship Id="rId13" Target="../slideLayouts/slideLayout1.xml" Type="http://schemas.openxmlformats.org/officeDocument/2006/relationships/slideLayout"/><Relationship Id="rId14" Target="../notesSlides/notesSlide9.xml" Type="http://schemas.openxmlformats.org/officeDocument/2006/relationships/notesSlide"/></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380905" y="4998383"/>
            <a:ext cx="12312746" cy="850786"/>
          </a:xfrm>
          <a:prstGeom prst="rect">
            <a:avLst/>
          </a:prstGeom>
          <a:noFill/>
        </p:spPr>
        <p:txBody>
          <a:bodyPr wrap="square" rtlCol="0" anchor="ctr" bIns="0" lIns="0" rIns="0" tIns="0"/>
          <a:lstStyle/>
          <a:p>
            <a:pPr algn="l">
              <a:lnSpc>
                <a:spcPts val="6701"/>
              </a:lnSpc>
              <a:buNone/>
            </a:pPr>
            <a:r>
              <a:rPr lang="en-US" b="1" sz="5738" spc="-344" kern="0" dirty="0" smtClean="0">
                <a:solidFill>
                  <a:srgbClr val="ffffff"/>
                </a:solidFill>
                <a:latin typeface="Inter" pitchFamily="34" charset="0"/>
                <a:ea typeface="Inter" pitchFamily="34" charset="-122"/>
                <a:cs typeface="Inter" pitchFamily="34" charset="-120"/>
              </a:rPr>
              <a:t>Apollo to Artemis: The Space Narrative</a:t>
            </a:r>
            <a:endParaRPr lang="en-US" dirty="0"/>
          </a:p>
        </p:txBody>
      </p:sp>
      <p:sp>
        <p:nvSpPr>
          <p:cNvPr id="3" name="Object 2"/>
          <p:cNvSpPr/>
          <p:nvPr/>
        </p:nvSpPr>
        <p:spPr>
          <a:xfrm>
            <a:off x="380905" y="5933881"/>
            <a:ext cx="12312746" cy="606075"/>
          </a:xfrm>
          <a:prstGeom prst="rect">
            <a:avLst/>
          </a:prstGeom>
          <a:noFill/>
        </p:spPr>
        <p:txBody>
          <a:bodyPr wrap="square" rtlCol="0" anchor="ctr" bIns="0" lIns="0" rIns="0" tIns="0"/>
          <a:lstStyle/>
          <a:p>
            <a:pPr algn="l">
              <a:lnSpc>
                <a:spcPts val="2387"/>
              </a:lnSpc>
              <a:spcBef>
                <a:spcPts val="654"/>
              </a:spcBef>
              <a:buNone/>
            </a:pPr>
            <a:r>
              <a:rPr lang="en-US" sz="1721" spc="-34" kern="0" dirty="0" smtClean="0">
                <a:solidFill>
                  <a:srgbClr val="ffffff">
                    <a:alpha val="80000"/>
                  </a:srgbClr>
                </a:solidFill>
                <a:latin typeface="Inter" pitchFamily="34" charset="0"/>
                <a:ea typeface="Inter" pitchFamily="34" charset="-122"/>
                <a:cs typeface="Inter" pitchFamily="34" charset="-120"/>
              </a:rPr>
              <a:t>This presentation explores the journey from the first lunar footsteps of Apollo to the sustainable return of Artemis, and how the legacy of past achievements powers the path to Mars.</a:t>
            </a:r>
            <a:endParaRPr lang="en-US" dirty="0"/>
          </a:p>
        </p:txBody>
      </p:sp>
      <p:sp>
        <p:nvSpPr>
          <p:cNvPr id="4" name="Object 3"/>
          <p:cNvSpPr/>
          <p:nvPr/>
        </p:nvSpPr>
        <p:spPr>
          <a:xfrm>
            <a:off x="0" y="0"/>
            <a:ext cx="12188952" cy="4761309"/>
          </a:xfrm>
          <a:prstGeom prst="rect">
            <a:avLst/>
          </a:prstGeom>
          <a:solidFill>
            <a:srgbClr val="000000">
              <a:alpha val="0000"/>
            </a:srgbClr>
          </a:solidFill>
        </p:spPr>
      </p:sp>
      <p:pic>
        <p:nvPicPr>
          <p:cNvPr id="5" name="Object 4" descr="cinematic space exploration landscape, in a &quot;photography style with warm natural tones, subtle retro film grain, cinematic lighting&quot; style">    </p:cNvPr>
          <p:cNvPicPr>
            <a:picLocks noChangeAspect="1"/>
          </p:cNvPicPr>
          <p:nvPr/>
        </p:nvPicPr>
        <p:blipFill>
          <a:blip r:embed="rId1"/>
          <a:srcRect l="0" r="0" t="14193" b="14193"/>
          <a:stretch/>
        </p:blipFill>
        <p:spPr>
          <a:xfrm>
            <a:off x="0" y="0"/>
            <a:ext cx="12188952" cy="4761309"/>
          </a:xfrm>
          <a:prstGeom prst="rect">
            <a:avLst/>
          </a:prstGeom>
        </p:spPr>
      </p:pic>
    </p:spTree>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222222"/>
        </a:solidFill>
        <a:effectLst/>
      </p:bgPr>
    </p:bg>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rtlCol="0" anchor="t" bIns="0" lIns="0" rIns="0" tIns="0"/>
          <a:lstStyle/>
          <a:p>
            <a:pPr algn="ctr">
              <a:lnSpc>
                <a:spcPts val="4380"/>
              </a:lnSpc>
              <a:buNone/>
            </a:pPr>
            <a:r>
              <a:rPr lang="en-US" b="1" sz="3750" spc="-225" kern="0" dirty="0" smtClean="0">
                <a:solidFill>
                  <a:srgbClr val="ffffff"/>
                </a:solidFill>
                <a:latin typeface="Inter" pitchFamily="34" charset="0"/>
                <a:ea typeface="Inter" pitchFamily="34" charset="-122"/>
                <a:cs typeface="Inter" pitchFamily="34" charset="-120"/>
              </a:rPr>
              <a:t>International Partners</a:t>
            </a:r>
            <a:endParaRPr lang="en-US" dirty="0"/>
          </a:p>
        </p:txBody>
      </p:sp>
      <p:sp>
        <p:nvSpPr>
          <p:cNvPr id="3" name="Object 2"/>
          <p:cNvSpPr/>
          <p:nvPr/>
        </p:nvSpPr>
        <p:spPr>
          <a:xfrm>
            <a:off x="476131" y="1590277"/>
            <a:ext cx="3680492" cy="2145763"/>
          </a:xfrm>
          <a:prstGeom prst="rect">
            <a:avLst/>
          </a:prstGeom>
          <a:solidFill>
            <a:srgbClr val="ffffff"/>
          </a:solidFill>
          <a:ln w="12700">
            <a:solidFill>
              <a:srgbClr val="000000">
                <a:alpha val="10000"/>
              </a:srgbClr>
            </a:solidFill>
            <a:prstDash val="solid"/>
            <a:miter lim="800000"/>
          </a:ln>
        </p:spPr>
      </p:sp>
      <p:sp>
        <p:nvSpPr>
          <p:cNvPr id="4" name="Object 3"/>
          <p:cNvSpPr/>
          <p:nvPr/>
        </p:nvSpPr>
        <p:spPr>
          <a:xfrm>
            <a:off x="476131" y="1590277"/>
            <a:ext cx="3680492" cy="2145763"/>
          </a:xfrm>
          <a:prstGeom prst="rect">
            <a:avLst/>
          </a:prstGeom>
          <a:noFill/>
          <a:ln w="12700">
            <a:solidFill>
              <a:srgbClr val="000000">
                <a:alpha val="10000"/>
              </a:srgbClr>
            </a:solidFill>
            <a:prstDash val="solid"/>
            <a:miter lim="800000"/>
          </a:ln>
        </p:spPr>
      </p:sp>
      <p:pic>
        <p:nvPicPr>
          <p:cNvPr id="5" name="Object 4" descr="ESA (Europe) logo, in a &quot;photography style with warm natural tones, subtle retro film grain, cinematic lighting&quot; style">    </p:cNvPr>
          <p:cNvPicPr>
            <a:picLocks noChangeAspect="1"/>
          </p:cNvPicPr>
          <p:nvPr/>
        </p:nvPicPr>
        <p:blipFill>
          <a:blip r:embed="rId1"/>
          <a:srcRect l="-75286" r="-75286" t="-25758" b="-25758"/>
          <a:stretch/>
        </p:blipFill>
        <p:spPr>
          <a:xfrm>
            <a:off x="857036" y="1780730"/>
            <a:ext cx="2918683" cy="1764859"/>
          </a:xfrm>
          <a:prstGeom prst="rect">
            <a:avLst/>
          </a:prstGeom>
        </p:spPr>
      </p:pic>
      <p:sp>
        <p:nvSpPr>
          <p:cNvPr id="6" name="Object 5"/>
          <p:cNvSpPr/>
          <p:nvPr/>
        </p:nvSpPr>
        <p:spPr>
          <a:xfrm>
            <a:off x="4251849" y="1590277"/>
            <a:ext cx="3680492" cy="2145763"/>
          </a:xfrm>
          <a:prstGeom prst="rect">
            <a:avLst/>
          </a:prstGeom>
          <a:solidFill>
            <a:srgbClr val="ffffff"/>
          </a:solidFill>
          <a:ln w="12700">
            <a:solidFill>
              <a:srgbClr val="000000">
                <a:alpha val="10000"/>
              </a:srgbClr>
            </a:solidFill>
            <a:prstDash val="solid"/>
            <a:miter lim="800000"/>
          </a:ln>
        </p:spPr>
      </p:sp>
      <p:sp>
        <p:nvSpPr>
          <p:cNvPr id="7" name="Object 6"/>
          <p:cNvSpPr/>
          <p:nvPr/>
        </p:nvSpPr>
        <p:spPr>
          <a:xfrm>
            <a:off x="4251849" y="1590277"/>
            <a:ext cx="3680492" cy="2145763"/>
          </a:xfrm>
          <a:prstGeom prst="rect">
            <a:avLst/>
          </a:prstGeom>
          <a:noFill/>
          <a:ln w="12700">
            <a:solidFill>
              <a:srgbClr val="000000">
                <a:alpha val="10000"/>
              </a:srgbClr>
            </a:solidFill>
            <a:prstDash val="solid"/>
            <a:miter lim="800000"/>
          </a:ln>
        </p:spPr>
      </p:sp>
      <p:pic>
        <p:nvPicPr>
          <p:cNvPr id="8" name="Object 7" descr="JAXA (Japan) logo, in a &quot;photography style with warm natural tones, subtle retro film grain, cinematic lighting&quot; style">    </p:cNvPr>
          <p:cNvPicPr>
            <a:picLocks noChangeAspect="1"/>
          </p:cNvPicPr>
          <p:nvPr/>
        </p:nvPicPr>
        <p:blipFill>
          <a:blip r:embed="rId2"/>
          <a:srcRect l="-75286" r="-75286" t="-25758" b="-25758"/>
          <a:stretch/>
        </p:blipFill>
        <p:spPr>
          <a:xfrm>
            <a:off x="4632754" y="1780730"/>
            <a:ext cx="2918683" cy="1764859"/>
          </a:xfrm>
          <a:prstGeom prst="rect">
            <a:avLst/>
          </a:prstGeom>
        </p:spPr>
      </p:pic>
      <p:sp>
        <p:nvSpPr>
          <p:cNvPr id="9" name="Object 8"/>
          <p:cNvSpPr/>
          <p:nvPr/>
        </p:nvSpPr>
        <p:spPr>
          <a:xfrm>
            <a:off x="8027568" y="1590277"/>
            <a:ext cx="3680492" cy="2145763"/>
          </a:xfrm>
          <a:prstGeom prst="rect">
            <a:avLst/>
          </a:prstGeom>
          <a:solidFill>
            <a:srgbClr val="ffffff"/>
          </a:solidFill>
          <a:ln w="12700">
            <a:solidFill>
              <a:srgbClr val="000000">
                <a:alpha val="10000"/>
              </a:srgbClr>
            </a:solidFill>
            <a:prstDash val="solid"/>
            <a:miter lim="800000"/>
          </a:ln>
        </p:spPr>
      </p:sp>
      <p:sp>
        <p:nvSpPr>
          <p:cNvPr id="10" name="Object 9"/>
          <p:cNvSpPr/>
          <p:nvPr/>
        </p:nvSpPr>
        <p:spPr>
          <a:xfrm>
            <a:off x="8027568" y="1590277"/>
            <a:ext cx="3680492" cy="2145763"/>
          </a:xfrm>
          <a:prstGeom prst="rect">
            <a:avLst/>
          </a:prstGeom>
          <a:noFill/>
          <a:ln w="12700">
            <a:solidFill>
              <a:srgbClr val="000000">
                <a:alpha val="10000"/>
              </a:srgbClr>
            </a:solidFill>
            <a:prstDash val="solid"/>
            <a:miter lim="800000"/>
          </a:ln>
        </p:spPr>
      </p:sp>
      <p:pic>
        <p:nvPicPr>
          <p:cNvPr id="11" name="Object 10" descr="CSA (Canada) logo, in a &quot;photography style with warm natural tones, subtle retro film grain, cinematic lighting&quot; style">    </p:cNvPr>
          <p:cNvPicPr>
            <a:picLocks noChangeAspect="1"/>
          </p:cNvPicPr>
          <p:nvPr/>
        </p:nvPicPr>
        <p:blipFill>
          <a:blip r:embed="rId3"/>
          <a:srcRect l="-75286" r="-75286" t="-25758" b="-25758"/>
          <a:stretch/>
        </p:blipFill>
        <p:spPr>
          <a:xfrm>
            <a:off x="8408472" y="1780730"/>
            <a:ext cx="2918683" cy="1764859"/>
          </a:xfrm>
          <a:prstGeom prst="rect">
            <a:avLst/>
          </a:prstGeom>
        </p:spPr>
      </p:pic>
      <p:sp>
        <p:nvSpPr>
          <p:cNvPr id="12" name="Object 11"/>
          <p:cNvSpPr/>
          <p:nvPr/>
        </p:nvSpPr>
        <p:spPr>
          <a:xfrm>
            <a:off x="476131" y="3831267"/>
            <a:ext cx="3680492" cy="2145763"/>
          </a:xfrm>
          <a:prstGeom prst="rect">
            <a:avLst/>
          </a:prstGeom>
          <a:solidFill>
            <a:srgbClr val="ffffff"/>
          </a:solidFill>
          <a:ln w="12700">
            <a:solidFill>
              <a:srgbClr val="000000">
                <a:alpha val="10000"/>
              </a:srgbClr>
            </a:solidFill>
            <a:prstDash val="solid"/>
            <a:miter lim="800000"/>
          </a:ln>
        </p:spPr>
      </p:sp>
      <p:sp>
        <p:nvSpPr>
          <p:cNvPr id="13" name="Object 12"/>
          <p:cNvSpPr/>
          <p:nvPr/>
        </p:nvSpPr>
        <p:spPr>
          <a:xfrm>
            <a:off x="476131" y="3831267"/>
            <a:ext cx="3680492" cy="2145763"/>
          </a:xfrm>
          <a:prstGeom prst="rect">
            <a:avLst/>
          </a:prstGeom>
          <a:noFill/>
          <a:ln w="12700">
            <a:solidFill>
              <a:srgbClr val="000000">
                <a:alpha val="10000"/>
              </a:srgbClr>
            </a:solidFill>
            <a:prstDash val="solid"/>
            <a:miter lim="800000"/>
          </a:ln>
        </p:spPr>
      </p:sp>
      <p:pic>
        <p:nvPicPr>
          <p:cNvPr id="14" name="Object 13" descr="Commercial (U.S.) logo, in a &quot;photography style with warm natural tones, subtle retro film grain, cinematic lighting&quot; style">    </p:cNvPr>
          <p:cNvPicPr>
            <a:picLocks noChangeAspect="1"/>
          </p:cNvPicPr>
          <p:nvPr/>
        </p:nvPicPr>
        <p:blipFill>
          <a:blip r:embed="rId4"/>
          <a:srcRect l="-75286" r="-75286" t="-25758" b="-25758"/>
          <a:stretch/>
        </p:blipFill>
        <p:spPr>
          <a:xfrm>
            <a:off x="857036" y="4021719"/>
            <a:ext cx="2918683" cy="1764859"/>
          </a:xfrm>
          <a:prstGeom prst="rect">
            <a:avLst/>
          </a:prstGeom>
        </p:spPr>
      </p:pic>
      <p:sp>
        <p:nvSpPr>
          <p:cNvPr id="15" name="Object 14"/>
          <p:cNvSpPr/>
          <p:nvPr/>
        </p:nvSpPr>
        <p:spPr>
          <a:xfrm>
            <a:off x="4251849" y="3831267"/>
            <a:ext cx="3680492" cy="2145763"/>
          </a:xfrm>
          <a:prstGeom prst="rect">
            <a:avLst/>
          </a:prstGeom>
          <a:solidFill>
            <a:srgbClr val="ffffff"/>
          </a:solidFill>
          <a:ln w="12700">
            <a:solidFill>
              <a:srgbClr val="000000">
                <a:alpha val="10000"/>
              </a:srgbClr>
            </a:solidFill>
            <a:prstDash val="solid"/>
            <a:miter lim="800000"/>
          </a:ln>
        </p:spPr>
      </p:sp>
      <p:sp>
        <p:nvSpPr>
          <p:cNvPr id="16" name="Object 15"/>
          <p:cNvSpPr/>
          <p:nvPr/>
        </p:nvSpPr>
        <p:spPr>
          <a:xfrm>
            <a:off x="4251849" y="3831267"/>
            <a:ext cx="3680492" cy="2145763"/>
          </a:xfrm>
          <a:prstGeom prst="rect">
            <a:avLst/>
          </a:prstGeom>
          <a:noFill/>
          <a:ln w="12700">
            <a:solidFill>
              <a:srgbClr val="000000">
                <a:alpha val="10000"/>
              </a:srgbClr>
            </a:solidFill>
            <a:prstDash val="solid"/>
            <a:miter lim="800000"/>
          </a:ln>
        </p:spPr>
      </p:sp>
      <p:pic>
        <p:nvPicPr>
          <p:cNvPr id="17" name="Object 16" descr="Artemis Accords logo, in a &quot;photography style with warm natural tones, subtle retro film grain, cinematic lighting&quot; style">    </p:cNvPr>
          <p:cNvPicPr>
            <a:picLocks noChangeAspect="1"/>
          </p:cNvPicPr>
          <p:nvPr/>
        </p:nvPicPr>
        <p:blipFill>
          <a:blip r:embed="rId5"/>
          <a:srcRect l="-75286" r="-75286" t="-25758" b="-25758"/>
          <a:stretch/>
        </p:blipFill>
        <p:spPr>
          <a:xfrm>
            <a:off x="4632754" y="4021719"/>
            <a:ext cx="2918683" cy="1764859"/>
          </a:xfrm>
          <a:prstGeom prst="rect">
            <a:avLst/>
          </a:prstGeom>
        </p:spPr>
      </p:pic>
      <p:sp>
        <p:nvSpPr>
          <p:cNvPr id="18" name="Object 17"/>
          <p:cNvSpPr/>
          <p:nvPr/>
        </p:nvSpPr>
        <p:spPr>
          <a:xfrm>
            <a:off x="11798525" y="6497898"/>
            <a:ext cx="199975" cy="237669"/>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222222"/>
        </a:solidFill>
        <a:effectLst/>
      </p:bgPr>
    </p:bg>
    <p:spTree>
      <p:nvGrpSpPr>
        <p:cNvPr id="1" name=""/>
        <p:cNvGrpSpPr/>
        <p:nvPr/>
      </p:nvGrpSpPr>
      <p:grpSpPr>
        <a:xfrm>
          <a:off x="0" y="0"/>
          <a:ext cx="0" cy="0"/>
          <a:chOff x="0" y="0"/>
          <a:chExt cx="0" cy="0"/>
        </a:xfrm>
      </p:grpSpPr>
      <p:sp>
        <p:nvSpPr>
          <p:cNvPr id="2" name="Object 1"/>
          <p:cNvSpPr/>
          <p:nvPr/>
        </p:nvSpPr>
        <p:spPr>
          <a:xfrm>
            <a:off x="476131" y="476131"/>
            <a:ext cx="5618345" cy="5904024"/>
          </a:xfrm>
          <a:prstGeom prst="rect">
            <a:avLst/>
          </a:prstGeom>
          <a:solidFill>
            <a:srgbClr val="22aaee"/>
          </a:solidFill>
        </p:spPr>
      </p:sp>
      <p:pic>
        <p:nvPicPr>
          <p:cNvPr id="3" name="Object 2" descr="apollo mission impact on society, in a &quot;photography style with warm natural tones, subtle retro film grain, cinematic lighting&quot; style">    </p:cNvPr>
          <p:cNvPicPr>
            <a:picLocks noChangeAspect="1"/>
          </p:cNvPicPr>
          <p:nvPr/>
        </p:nvPicPr>
        <p:blipFill>
          <a:blip r:embed="rId1"/>
          <a:srcRect l="2419" r="2419" t="0" b="0"/>
          <a:stretch/>
        </p:blipFill>
        <p:spPr>
          <a:xfrm>
            <a:off x="476131" y="476131"/>
            <a:ext cx="5618345" cy="5904024"/>
          </a:xfrm>
          <a:prstGeom prst="rect">
            <a:avLst/>
          </a:prstGeom>
        </p:spPr>
      </p:pic>
      <p:sp>
        <p:nvSpPr>
          <p:cNvPr id="4" name="Object 3"/>
          <p:cNvSpPr/>
          <p:nvPr/>
        </p:nvSpPr>
        <p:spPr>
          <a:xfrm>
            <a:off x="6318734" y="1821697"/>
            <a:ext cx="5645961" cy="556081"/>
          </a:xfrm>
          <a:prstGeom prst="rect">
            <a:avLst/>
          </a:prstGeom>
          <a:noFill/>
        </p:spPr>
        <p:txBody>
          <a:bodyPr wrap="square" rtlCol="0" anchor="ctr" bIns="0" lIns="0" rIns="0" tIns="0"/>
          <a:lstStyle/>
          <a:p>
            <a:pPr algn="ctr">
              <a:lnSpc>
                <a:spcPts val="4380"/>
              </a:lnSpc>
              <a:buNone/>
            </a:pPr>
            <a:r>
              <a:rPr lang="en-US" b="1" sz="3750" spc="-225" kern="0" dirty="0" smtClean="0">
                <a:solidFill>
                  <a:srgbClr val="ffffff"/>
                </a:solidFill>
                <a:latin typeface="Inter" pitchFamily="34" charset="0"/>
                <a:ea typeface="Inter" pitchFamily="34" charset="-122"/>
                <a:cs typeface="Inter" pitchFamily="34" charset="-120"/>
              </a:rPr>
              <a:t>Cultural Impact</a:t>
            </a:r>
            <a:endParaRPr lang="en-US" dirty="0"/>
          </a:p>
        </p:txBody>
      </p:sp>
      <p:sp>
        <p:nvSpPr>
          <p:cNvPr id="5" name="Object 4"/>
          <p:cNvSpPr/>
          <p:nvPr/>
        </p:nvSpPr>
        <p:spPr>
          <a:xfrm>
            <a:off x="6318734" y="2480345"/>
            <a:ext cx="5645961" cy="2535397"/>
          </a:xfrm>
          <a:prstGeom prst="rect">
            <a:avLst/>
          </a:prstGeom>
          <a:noFill/>
        </p:spPr>
        <p:txBody>
          <a:bodyPr wrap="square" rtlCol="0" anchor="ctr" bIns="0" lIns="0" rIns="0" tIns="0"/>
          <a:lstStyle/>
          <a:p>
            <a:pPr algn="ctr">
              <a:lnSpc>
                <a:spcPts val="2497"/>
              </a:lnSpc>
              <a:spcBef>
                <a:spcPts val="792"/>
              </a:spcBef>
              <a:buNone/>
            </a:pPr>
            <a:r>
              <a:rPr lang="en-US" sz="1800" spc="-36" kern="0" dirty="0" smtClean="0">
                <a:solidFill>
                  <a:srgbClr val="ffffff">
                    <a:alpha val="80000"/>
                  </a:srgbClr>
                </a:solidFill>
                <a:latin typeface="Inter" pitchFamily="34" charset="0"/>
                <a:ea typeface="Inter" pitchFamily="34" charset="-122"/>
                <a:cs typeface="Inter" pitchFamily="34" charset="-120"/>
              </a:rPr>
              <a:t>The Apollo and Artemis programs have had a profound and lasting impact on science, technology, and society. The iconic images captured during these missions, such as the Earthrise photograph from Apollo 8 and the Blue Marble shot from Apollo 17, have reshaped global environmental awareness and inspired generations of scientists, engineers, and explorers.</a:t>
            </a:r>
            <a:endParaRPr lang="en-US" dirty="0"/>
          </a:p>
        </p:txBody>
      </p:sp>
    </p:spTree>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rtlCol="0" anchor="t" bIns="0" lIns="0" rIns="0" tIns="0"/>
          <a:lstStyle/>
          <a:p>
            <a:pPr algn="ctr">
              <a:lnSpc>
                <a:spcPts val="4380"/>
              </a:lnSpc>
              <a:buNone/>
            </a:pPr>
            <a:r>
              <a:rPr lang="en-US" b="1" sz="3750" spc="-225" kern="0" dirty="0" smtClean="0">
                <a:solidFill>
                  <a:srgbClr val="ffffff"/>
                </a:solidFill>
                <a:latin typeface="Inter" pitchFamily="34" charset="0"/>
                <a:ea typeface="Inter" pitchFamily="34" charset="-122"/>
                <a:cs typeface="Inter" pitchFamily="34" charset="-120"/>
              </a:rPr>
              <a:t>What's Next</a:t>
            </a:r>
            <a:endParaRPr lang="en-US" dirty="0"/>
          </a:p>
        </p:txBody>
      </p:sp>
      <p:pic>
        <p:nvPicPr>
          <p:cNvPr id="3" name="Object 2" descr="">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42714" y="2128305"/>
            <a:ext cx="3323394" cy="1057011"/>
          </a:xfrm>
          <a:prstGeom prst="rect">
            <a:avLst/>
          </a:prstGeom>
        </p:spPr>
      </p:pic>
      <p:pic>
        <p:nvPicPr>
          <p:cNvPr id="4" name="Object 3" descr="">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727308"/>
            <a:ext cx="1152237" cy="1361734"/>
          </a:xfrm>
          <a:prstGeom prst="rect">
            <a:avLst/>
          </a:prstGeom>
        </p:spPr>
      </p:pic>
      <p:sp>
        <p:nvSpPr>
          <p:cNvPr id="5" name="Object 4"/>
          <p:cNvSpPr/>
          <p:nvPr/>
        </p:nvSpPr>
        <p:spPr>
          <a:xfrm>
            <a:off x="1333167" y="2316873"/>
            <a:ext cx="2597880" cy="676106"/>
          </a:xfrm>
          <a:prstGeom prst="rect">
            <a:avLst/>
          </a:prstGeom>
          <a:noFill/>
        </p:spPr>
        <p:txBody>
          <a:bodyPr wrap="square" rtlCol="0" anchor="ctr" bIns="0" lIns="0" rIns="0" tIns="0"/>
          <a:lstStyle/>
          <a:p>
            <a:pPr algn="l">
              <a:lnSpc>
                <a:spcPts val="2663"/>
              </a:lnSpc>
              <a:buNone/>
            </a:pPr>
            <a:r>
              <a:rPr lang="en-US" b="1" sz="2280" spc="-136" kern="0" dirty="0" smtClean="0">
                <a:solidFill>
                  <a:srgbClr val="333333"/>
                </a:solidFill>
                <a:latin typeface="Inter" pitchFamily="34" charset="0"/>
                <a:ea typeface="Inter" pitchFamily="34" charset="-122"/>
                <a:cs typeface="Inter" pitchFamily="34" charset="-120"/>
              </a:rPr>
              <a:t>Near-term (0-3 years)</a:t>
            </a:r>
            <a:endParaRPr lang="en-US" dirty="0"/>
          </a:p>
        </p:txBody>
      </p:sp>
      <p:pic>
        <p:nvPicPr>
          <p:cNvPr id="6" name="Object 5" descr="">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42714" y="3271020"/>
            <a:ext cx="6951512" cy="1057011"/>
          </a:xfrm>
          <a:prstGeom prst="rect">
            <a:avLst/>
          </a:prstGeom>
        </p:spPr>
      </p:pic>
      <p:pic>
        <p:nvPicPr>
          <p:cNvPr id="7" name="Object 6" descr="">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0" y="3230930"/>
            <a:ext cx="1152237" cy="1133192"/>
          </a:xfrm>
          <a:prstGeom prst="rect">
            <a:avLst/>
          </a:prstGeom>
        </p:spPr>
      </p:pic>
      <p:sp>
        <p:nvSpPr>
          <p:cNvPr id="8" name="Object 7"/>
          <p:cNvSpPr/>
          <p:nvPr/>
        </p:nvSpPr>
        <p:spPr>
          <a:xfrm>
            <a:off x="1333167" y="3626233"/>
            <a:ext cx="6588700" cy="338053"/>
          </a:xfrm>
          <a:prstGeom prst="rect">
            <a:avLst/>
          </a:prstGeom>
          <a:noFill/>
        </p:spPr>
        <p:txBody>
          <a:bodyPr wrap="square" rtlCol="0" anchor="ctr" bIns="0" lIns="0" rIns="0" tIns="0"/>
          <a:lstStyle/>
          <a:p>
            <a:pPr algn="l">
              <a:lnSpc>
                <a:spcPts val="2663"/>
              </a:lnSpc>
              <a:buNone/>
            </a:pPr>
            <a:r>
              <a:rPr lang="en-US" b="1" sz="2280" spc="-136" kern="0" dirty="0" smtClean="0">
                <a:solidFill>
                  <a:srgbClr val="333333"/>
                </a:solidFill>
                <a:latin typeface="Inter" pitchFamily="34" charset="0"/>
                <a:ea typeface="Inter" pitchFamily="34" charset="-122"/>
                <a:cs typeface="Inter" pitchFamily="34" charset="-120"/>
              </a:rPr>
              <a:t>Mid-term (3-7 years)</a:t>
            </a:r>
            <a:endParaRPr lang="en-US" dirty="0"/>
          </a:p>
        </p:txBody>
      </p:sp>
      <p:pic>
        <p:nvPicPr>
          <p:cNvPr id="9" name="Object 8" descr="">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42714" y="4413735"/>
            <a:ext cx="10579629" cy="1057011"/>
          </a:xfrm>
          <a:prstGeom prst="rect">
            <a:avLst/>
          </a:prstGeom>
        </p:spPr>
      </p:pic>
      <p:pic>
        <p:nvPicPr>
          <p:cNvPr id="10" name="Object 9" descr="">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0" y="4508961"/>
            <a:ext cx="1152237" cy="1361734"/>
          </a:xfrm>
          <a:prstGeom prst="rect">
            <a:avLst/>
          </a:prstGeom>
        </p:spPr>
      </p:pic>
      <p:sp>
        <p:nvSpPr>
          <p:cNvPr id="11" name="Object 10"/>
          <p:cNvSpPr/>
          <p:nvPr/>
        </p:nvSpPr>
        <p:spPr>
          <a:xfrm>
            <a:off x="1333167" y="4768947"/>
            <a:ext cx="10570107" cy="338053"/>
          </a:xfrm>
          <a:prstGeom prst="rect">
            <a:avLst/>
          </a:prstGeom>
          <a:noFill/>
        </p:spPr>
        <p:txBody>
          <a:bodyPr wrap="square" rtlCol="0" anchor="ctr" bIns="0" lIns="0" rIns="0" tIns="0"/>
          <a:lstStyle/>
          <a:p>
            <a:pPr algn="l">
              <a:lnSpc>
                <a:spcPts val="2663"/>
              </a:lnSpc>
              <a:buNone/>
            </a:pPr>
            <a:r>
              <a:rPr lang="en-US" b="1" sz="2280" spc="-136" kern="0" dirty="0" smtClean="0">
                <a:solidFill>
                  <a:srgbClr val="333333"/>
                </a:solidFill>
                <a:latin typeface="Inter" pitchFamily="34" charset="0"/>
                <a:ea typeface="Inter" pitchFamily="34" charset="-122"/>
                <a:cs typeface="Inter" pitchFamily="34" charset="-120"/>
              </a:rPr>
              <a:t>Longer-term (7+ years)</a:t>
            </a:r>
            <a:endParaRPr lang="en-US" dirty="0"/>
          </a:p>
        </p:txBody>
      </p:sp>
      <p:sp>
        <p:nvSpPr>
          <p:cNvPr id="12" name="Object 11"/>
          <p:cNvSpPr/>
          <p:nvPr/>
        </p:nvSpPr>
        <p:spPr>
          <a:xfrm>
            <a:off x="11798525" y="6497898"/>
            <a:ext cx="199975" cy="237669"/>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7330512" y="476131"/>
            <a:ext cx="4382309" cy="5904024"/>
          </a:xfrm>
          <a:prstGeom prst="rect">
            <a:avLst/>
          </a:prstGeom>
          <a:solidFill>
            <a:srgbClr val="22aaee"/>
          </a:solidFill>
        </p:spPr>
      </p:sp>
      <p:pic>
        <p:nvPicPr>
          <p:cNvPr id="3" name="Object 2" descr="space exploration future, in a &quot;photography style with warm natural tones, subtle retro film grain, cinematic lighting&quot; style">    </p:cNvPr>
          <p:cNvPicPr>
            <a:picLocks noChangeAspect="1"/>
          </p:cNvPicPr>
          <p:nvPr/>
        </p:nvPicPr>
        <p:blipFill>
          <a:blip r:embed="rId1"/>
          <a:srcRect l="12887" r="12887" t="0" b="0"/>
          <a:stretch/>
        </p:blipFill>
        <p:spPr>
          <a:xfrm>
            <a:off x="7330512" y="476131"/>
            <a:ext cx="4382309" cy="5904024"/>
          </a:xfrm>
          <a:prstGeom prst="rect">
            <a:avLst/>
          </a:prstGeom>
        </p:spPr>
      </p:pic>
      <p:sp>
        <p:nvSpPr>
          <p:cNvPr id="4" name="Object 3"/>
          <p:cNvSpPr/>
          <p:nvPr/>
        </p:nvSpPr>
        <p:spPr>
          <a:xfrm>
            <a:off x="150934" y="1593948"/>
            <a:ext cx="7028645" cy="3669482"/>
          </a:xfrm>
          <a:prstGeom prst="rect">
            <a:avLst/>
          </a:prstGeom>
          <a:noFill/>
        </p:spPr>
        <p:txBody>
          <a:bodyPr wrap="square" rtlCol="0" anchor="ctr" bIns="0" lIns="0" rIns="0" tIns="0"/>
          <a:lstStyle/>
          <a:p>
            <a:pPr algn="ctr">
              <a:lnSpc>
                <a:spcPts val="2628"/>
              </a:lnSpc>
              <a:buNone/>
            </a:pPr>
            <a:r>
              <a:rPr lang="en-US" b="1" sz="2250" spc="-135" kern="0" dirty="0" smtClean="0">
                <a:solidFill>
                  <a:srgbClr val="333333"/>
                </a:solidFill>
                <a:latin typeface="Inter" pitchFamily="34" charset="0"/>
                <a:ea typeface="Inter" pitchFamily="34" charset="-122"/>
                <a:cs typeface="Inter" pitchFamily="34" charset="-120"/>
              </a:rPr>
              <a:t>The transition from Apollo to Artemis marks a new era of space exploration, built upon the pioneering achievements and technological advancements of the past. As we embark on the Artemis program, we stand poised to make further strides in lunar exploration, establish a sustainable human presence on the Moon, and pave the way for the ultimate goal of reaching Mars. The future of space exploration is bright, and the lessons learned from Apollo continue to guide and inspire us as we push the boundaries of what is possible.</a:t>
            </a:r>
            <a:endParaRPr lang="en-US" dirty="0"/>
          </a:p>
        </p:txBody>
      </p:sp>
    </p:spTree>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76131"/>
            <a:ext cx="3708108" cy="5904024"/>
          </a:xfrm>
          <a:prstGeom prst="rect">
            <a:avLst/>
          </a:prstGeom>
          <a:solidFill>
            <a:srgbClr val="22aaee"/>
          </a:solidFill>
        </p:spPr>
      </p:sp>
      <p:pic>
        <p:nvPicPr>
          <p:cNvPr id="3" name="Object 2" descr="cinematic space exploration, in a &quot;photography style with warm natural tones, subtle retro film grain, cinematic lighting&quot; style">    </p:cNvPr>
          <p:cNvPicPr>
            <a:picLocks noChangeAspect="1"/>
          </p:cNvPicPr>
          <p:nvPr/>
        </p:nvPicPr>
        <p:blipFill>
          <a:blip r:embed="rId1"/>
          <a:srcRect l="18597" r="18597" t="0" b="0"/>
          <a:stretch/>
        </p:blipFill>
        <p:spPr>
          <a:xfrm>
            <a:off x="476131" y="476131"/>
            <a:ext cx="3708108" cy="5904024"/>
          </a:xfrm>
          <a:prstGeom prst="rect">
            <a:avLst/>
          </a:prstGeom>
        </p:spPr>
      </p:pic>
      <p:sp>
        <p:nvSpPr>
          <p:cNvPr id="4" name="Object 3"/>
          <p:cNvSpPr/>
          <p:nvPr/>
        </p:nvSpPr>
        <p:spPr>
          <a:xfrm>
            <a:off x="5862154" y="1859787"/>
            <a:ext cx="4648883" cy="1112163"/>
          </a:xfrm>
          <a:prstGeom prst="rect">
            <a:avLst/>
          </a:prstGeom>
          <a:noFill/>
        </p:spPr>
        <p:txBody>
          <a:bodyPr wrap="square" rtlCol="0" anchor="ctr" bIns="0" lIns="0" rIns="0" tIns="0"/>
          <a:lstStyle/>
          <a:p>
            <a:pPr algn="ctr">
              <a:lnSpc>
                <a:spcPts val="4380"/>
              </a:lnSpc>
              <a:buNone/>
            </a:pPr>
            <a:r>
              <a:rPr lang="en-US" b="1" sz="3750" spc="-225" kern="0" dirty="0" smtClean="0">
                <a:solidFill>
                  <a:srgbClr val="333333"/>
                </a:solidFill>
                <a:latin typeface="Inter" pitchFamily="34" charset="0"/>
                <a:ea typeface="Inter" pitchFamily="34" charset="-122"/>
                <a:cs typeface="Inter" pitchFamily="34" charset="-120"/>
              </a:rPr>
              <a:t>Apollo to Artemis: The Space Narrative</a:t>
            </a:r>
            <a:endParaRPr lang="en-US" dirty="0"/>
          </a:p>
        </p:txBody>
      </p:sp>
      <p:sp>
        <p:nvSpPr>
          <p:cNvPr id="5" name="Object 4"/>
          <p:cNvSpPr/>
          <p:nvPr/>
        </p:nvSpPr>
        <p:spPr>
          <a:xfrm>
            <a:off x="4394689" y="3074516"/>
            <a:ext cx="7583814" cy="1901548"/>
          </a:xfrm>
          <a:prstGeom prst="rect">
            <a:avLst/>
          </a:prstGeom>
          <a:noFill/>
        </p:spPr>
        <p:txBody>
          <a:bodyPr wrap="square" rtlCol="0" anchor="ctr" bIns="0" lIns="0" rIns="0" tIns="0"/>
          <a:lstStyle/>
          <a:p>
            <a:pPr algn="ctr">
              <a:lnSpc>
                <a:spcPts val="2497"/>
              </a:lnSpc>
              <a:spcBef>
                <a:spcPts val="792"/>
              </a:spcBef>
              <a:buNone/>
            </a:pPr>
            <a:r>
              <a:rPr lang="en-US" sz="1800" spc="-36" kern="0" dirty="0" smtClean="0">
                <a:solidFill>
                  <a:srgbClr val="000000">
                    <a:alpha val="56000"/>
                  </a:srgbClr>
                </a:solidFill>
                <a:latin typeface="Inter" pitchFamily="34" charset="0"/>
                <a:ea typeface="Inter" pitchFamily="34" charset="-122"/>
                <a:cs typeface="Inter" pitchFamily="34" charset="-120"/>
              </a:rPr>
              <a:t>This slide sets the stage for the Apollo to Artemis narrative, exploring how the pioneering achievements of the Apollo era laid the foundation for the ambitious Artemis program and the future journey to Mars. The cinematic hero image captures the grand scale and technical prowess of space exploration, inviting the audience to embark on this narrative journey.</a:t>
            </a:r>
            <a:endParaRPr lang="en-US" dirty="0"/>
          </a:p>
        </p:txBody>
      </p:sp>
    </p:spTree>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rtlCol="0" anchor="t" bIns="0" lIns="0" rIns="0" tIns="0"/>
          <a:lstStyle/>
          <a:p>
            <a:pPr algn="ctr">
              <a:lnSpc>
                <a:spcPts val="4380"/>
              </a:lnSpc>
              <a:buNone/>
            </a:pPr>
            <a:r>
              <a:rPr lang="en-US" b="1" sz="3750" spc="-225" kern="0" dirty="0" smtClean="0">
                <a:solidFill>
                  <a:srgbClr val="ffffff"/>
                </a:solidFill>
                <a:latin typeface="Inter" pitchFamily="34" charset="0"/>
                <a:ea typeface="Inter" pitchFamily="34" charset="-122"/>
                <a:cs typeface="Inter" pitchFamily="34" charset="-120"/>
              </a:rPr>
              <a:t>Agenda</a:t>
            </a:r>
            <a:endParaRPr lang="en-US" dirty="0"/>
          </a:p>
        </p:txBody>
      </p:sp>
      <p:sp>
        <p:nvSpPr>
          <p:cNvPr id="3" name="Object 2"/>
          <p:cNvSpPr/>
          <p:nvPr/>
        </p:nvSpPr>
        <p:spPr>
          <a:xfrm>
            <a:off x="952262" y="1700680"/>
            <a:ext cx="5446938" cy="4182116"/>
          </a:xfrm>
          <a:prstGeom prst="rect">
            <a:avLst/>
          </a:prstGeom>
          <a:noFill/>
        </p:spPr>
        <p:txBody>
          <a:bodyPr wrap="square" rtlCol="0" anchor="t" bIns="0" lIns="0" rIns="0" tIns="0"/>
          <a:lstStyle/>
          <a:p>
            <a:pPr algn="l" marL="242900" indent="-242900">
              <a:lnSpc>
                <a:spcPts val="1892"/>
              </a:lnSpc>
              <a:buSzPct val="100000"/>
              <a:buChar char="•"/>
            </a:pPr>
            <a:r>
              <a:rPr lang="en-US" b="1" sz="1620" spc="-98" kern="0" dirty="0" smtClean="0">
                <a:solidFill>
                  <a:srgbClr val="ffffff"/>
                </a:solidFill>
                <a:latin typeface="Inter" pitchFamily="34" charset="0"/>
                <a:ea typeface="Inter" pitchFamily="34" charset="-122"/>
                <a:cs typeface="Inter" pitchFamily="34" charset="-120"/>
              </a:rPr>
              <a:t>Key Figures &amp; Quotes</a:t>
            </a:r>
          </a:p>
          <a:p>
            <a:pPr algn="l" lvl="1">
              <a:lnSpc>
                <a:spcPts val="1436"/>
              </a:lnSpc>
              <a:spcBef>
                <a:spcPts val="193"/>
              </a:spcBef>
              <a:buNone/>
            </a:pPr>
            <a:r>
              <a:rPr lang="en-US" sz="1035" spc="-21" kern="0" dirty="0" smtClean="0">
                <a:solidFill>
                  <a:srgbClr val="ffffff">
                    <a:alpha val="80000"/>
                  </a:srgbClr>
                </a:solidFill>
                <a:latin typeface="Inter" pitchFamily="34" charset="0"/>
                <a:ea typeface="Inter" pitchFamily="34" charset="-122"/>
                <a:cs typeface="Inter" pitchFamily="34" charset="-120"/>
              </a:rPr>
              <a:t>Highlighting the influential figures and inspiring quotes that shaped the Apollo and Artemis programs.</a:t>
            </a:r>
          </a:p>
          <a:p>
            <a:pPr algn="l" marL="242900" indent="-242900">
              <a:lnSpc>
                <a:spcPts val="1892"/>
              </a:lnSpc>
              <a:spcBef>
                <a:spcPts val="1533"/>
              </a:spcBef>
              <a:buSzPct val="100000"/>
              <a:buChar char="•"/>
            </a:pPr>
            <a:r>
              <a:rPr lang="en-US" b="1" sz="1620" spc="-98" kern="0" dirty="0" smtClean="0">
                <a:solidFill>
                  <a:srgbClr val="ffffff"/>
                </a:solidFill>
                <a:latin typeface="Inter" pitchFamily="34" charset="0"/>
                <a:ea typeface="Inter" pitchFamily="34" charset="-122"/>
                <a:cs typeface="Inter" pitchFamily="34" charset="-120"/>
              </a:rPr>
              <a:t>Vehicle Evolution (Saturn V → SLS/Orion; Starship context)</a:t>
            </a:r>
          </a:p>
          <a:p>
            <a:pPr algn="l" lvl="1">
              <a:lnSpc>
                <a:spcPts val="1436"/>
              </a:lnSpc>
              <a:spcBef>
                <a:spcPts val="193"/>
              </a:spcBef>
              <a:buNone/>
            </a:pPr>
            <a:r>
              <a:rPr lang="en-US" sz="1035" spc="-21" kern="0" dirty="0" smtClean="0">
                <a:solidFill>
                  <a:srgbClr val="ffffff">
                    <a:alpha val="80000"/>
                  </a:srgbClr>
                </a:solidFill>
                <a:latin typeface="Inter" pitchFamily="34" charset="0"/>
                <a:ea typeface="Inter" pitchFamily="34" charset="-122"/>
                <a:cs typeface="Inter" pitchFamily="34" charset="-120"/>
              </a:rPr>
              <a:t>Comparing the key capabilities and characteristics of the main launch vehicles used in the Apollo and Artemis eras.</a:t>
            </a:r>
          </a:p>
          <a:p>
            <a:pPr algn="l" marL="242900" indent="-242900">
              <a:lnSpc>
                <a:spcPts val="1892"/>
              </a:lnSpc>
              <a:spcBef>
                <a:spcPts val="1533"/>
              </a:spcBef>
              <a:buSzPct val="100000"/>
              <a:buChar char="•"/>
            </a:pPr>
            <a:r>
              <a:rPr lang="en-US" b="1" sz="1620" spc="-98" kern="0" dirty="0" smtClean="0">
                <a:solidFill>
                  <a:srgbClr val="ffffff"/>
                </a:solidFill>
                <a:latin typeface="Inter" pitchFamily="34" charset="0"/>
                <a:ea typeface="Inter" pitchFamily="34" charset="-122"/>
                <a:cs typeface="Inter" pitchFamily="34" charset="-120"/>
              </a:rPr>
              <a:t>Mission Timeline (Apollo to Artemis)</a:t>
            </a:r>
          </a:p>
          <a:p>
            <a:pPr algn="l" lvl="1">
              <a:lnSpc>
                <a:spcPts val="1436"/>
              </a:lnSpc>
              <a:spcBef>
                <a:spcPts val="193"/>
              </a:spcBef>
              <a:buNone/>
            </a:pPr>
            <a:r>
              <a:rPr lang="en-US" sz="1035" spc="-21" kern="0" dirty="0" smtClean="0">
                <a:solidFill>
                  <a:srgbClr val="ffffff">
                    <a:alpha val="80000"/>
                  </a:srgbClr>
                </a:solidFill>
                <a:latin typeface="Inter" pitchFamily="34" charset="0"/>
                <a:ea typeface="Inter" pitchFamily="34" charset="-122"/>
                <a:cs typeface="Inter" pitchFamily="34" charset="-120"/>
              </a:rPr>
              <a:t>Tracing the major milestones from the Apollo program to the current Artemis development and planned missions.</a:t>
            </a:r>
          </a:p>
          <a:p>
            <a:pPr algn="l" marL="242900" indent="-242900">
              <a:lnSpc>
                <a:spcPts val="1892"/>
              </a:lnSpc>
              <a:spcBef>
                <a:spcPts val="1533"/>
              </a:spcBef>
              <a:buSzPct val="100000"/>
              <a:buChar char="•"/>
            </a:pPr>
            <a:r>
              <a:rPr lang="en-US" b="1" sz="1620" spc="-98" kern="0" dirty="0" smtClean="0">
                <a:solidFill>
                  <a:srgbClr val="ffffff"/>
                </a:solidFill>
                <a:latin typeface="Inter" pitchFamily="34" charset="0"/>
                <a:ea typeface="Inter" pitchFamily="34" charset="-122"/>
                <a:cs typeface="Inter" pitchFamily="34" charset="-120"/>
              </a:rPr>
              <a:t>Budget Trends (inflation-adjusted)</a:t>
            </a:r>
          </a:p>
          <a:p>
            <a:pPr algn="l" lvl="1">
              <a:lnSpc>
                <a:spcPts val="1436"/>
              </a:lnSpc>
              <a:spcBef>
                <a:spcPts val="193"/>
              </a:spcBef>
              <a:buNone/>
            </a:pPr>
            <a:r>
              <a:rPr lang="en-US" sz="1035" spc="-21" kern="0" dirty="0" smtClean="0">
                <a:solidFill>
                  <a:srgbClr val="ffffff">
                    <a:alpha val="80000"/>
                  </a:srgbClr>
                </a:solidFill>
                <a:latin typeface="Inter" pitchFamily="34" charset="0"/>
                <a:ea typeface="Inter" pitchFamily="34" charset="-122"/>
                <a:cs typeface="Inter" pitchFamily="34" charset="-120"/>
              </a:rPr>
              <a:t>Examining the historical and projected NASA budgets, highlighting the changing scale and focus from Apollo to Artemis.</a:t>
            </a:r>
          </a:p>
          <a:p>
            <a:pPr algn="l" marL="242900" indent="-242900">
              <a:lnSpc>
                <a:spcPts val="1892"/>
              </a:lnSpc>
              <a:spcBef>
                <a:spcPts val="1533"/>
              </a:spcBef>
              <a:buSzPct val="100000"/>
              <a:buChar char="•"/>
            </a:pPr>
            <a:r>
              <a:rPr lang="en-US" b="1" sz="1620" spc="-98" kern="0" dirty="0" smtClean="0">
                <a:solidFill>
                  <a:srgbClr val="ffffff"/>
                </a:solidFill>
                <a:latin typeface="Inter" pitchFamily="34" charset="0"/>
                <a:ea typeface="Inter" pitchFamily="34" charset="-122"/>
                <a:cs typeface="Inter" pitchFamily="34" charset="-120"/>
              </a:rPr>
              <a:t>Technology Advances (materials, computing, guidance)</a:t>
            </a:r>
          </a:p>
          <a:p>
            <a:pPr algn="l" lvl="1">
              <a:lnSpc>
                <a:spcPts val="1436"/>
              </a:lnSpc>
              <a:spcBef>
                <a:spcPts val="193"/>
              </a:spcBef>
              <a:buNone/>
            </a:pPr>
            <a:r>
              <a:rPr lang="en-US" sz="1035" spc="-21" kern="0" dirty="0" smtClean="0">
                <a:solidFill>
                  <a:srgbClr val="ffffff">
                    <a:alpha val="80000"/>
                  </a:srgbClr>
                </a:solidFill>
                <a:latin typeface="Inter" pitchFamily="34" charset="0"/>
                <a:ea typeface="Inter" pitchFamily="34" charset="-122"/>
                <a:cs typeface="Inter" pitchFamily="34" charset="-120"/>
              </a:rPr>
              <a:t>Showcasing the key technological breakthroughs that have enabled the progress from Apollo to Artemis.</a:t>
            </a:r>
            <a:endParaRPr lang="en-US" dirty="0"/>
          </a:p>
        </p:txBody>
      </p:sp>
      <p:sp>
        <p:nvSpPr>
          <p:cNvPr id="4" name="Object 3"/>
          <p:cNvSpPr/>
          <p:nvPr/>
        </p:nvSpPr>
        <p:spPr>
          <a:xfrm>
            <a:off x="6284928" y="1700680"/>
            <a:ext cx="5446938" cy="2931578"/>
          </a:xfrm>
          <a:prstGeom prst="rect">
            <a:avLst/>
          </a:prstGeom>
          <a:noFill/>
        </p:spPr>
        <p:txBody>
          <a:bodyPr wrap="square" rtlCol="0" anchor="t" bIns="0" lIns="0" rIns="0" tIns="0"/>
          <a:lstStyle/>
          <a:p>
            <a:pPr algn="l" marL="242900" indent="-242900">
              <a:lnSpc>
                <a:spcPts val="1892"/>
              </a:lnSpc>
              <a:buSzPct val="100000"/>
              <a:buChar char="•"/>
            </a:pPr>
            <a:r>
              <a:rPr lang="en-US" b="1" sz="1620" spc="-98" kern="0" dirty="0" smtClean="0">
                <a:solidFill>
                  <a:srgbClr val="ffffff"/>
                </a:solidFill>
                <a:latin typeface="Inter" pitchFamily="34" charset="0"/>
                <a:ea typeface="Inter" pitchFamily="34" charset="-122"/>
                <a:cs typeface="Inter" pitchFamily="34" charset="-120"/>
              </a:rPr>
              <a:t>Risks &amp; Mitigations</a:t>
            </a:r>
          </a:p>
          <a:p>
            <a:pPr algn="l" lvl="1">
              <a:lnSpc>
                <a:spcPts val="1436"/>
              </a:lnSpc>
              <a:spcBef>
                <a:spcPts val="193"/>
              </a:spcBef>
              <a:buNone/>
            </a:pPr>
            <a:r>
              <a:rPr lang="en-US" sz="1035" spc="-21" kern="0" dirty="0" smtClean="0">
                <a:solidFill>
                  <a:srgbClr val="ffffff">
                    <a:alpha val="80000"/>
                  </a:srgbClr>
                </a:solidFill>
                <a:latin typeface="Inter" pitchFamily="34" charset="0"/>
                <a:ea typeface="Inter" pitchFamily="34" charset="-122"/>
                <a:cs typeface="Inter" pitchFamily="34" charset="-120"/>
              </a:rPr>
              <a:t>Identifying the major risks and the corresponding mitigation strategies for the Artemis program.</a:t>
            </a:r>
          </a:p>
          <a:p>
            <a:pPr algn="l" marL="242900" indent="-242900">
              <a:lnSpc>
                <a:spcPts val="1892"/>
              </a:lnSpc>
              <a:spcBef>
                <a:spcPts val="1533"/>
              </a:spcBef>
              <a:buSzPct val="100000"/>
              <a:buChar char="•"/>
            </a:pPr>
            <a:r>
              <a:rPr lang="en-US" b="1" sz="1620" spc="-98" kern="0" dirty="0" smtClean="0">
                <a:solidFill>
                  <a:srgbClr val="ffffff"/>
                </a:solidFill>
                <a:latin typeface="Inter" pitchFamily="34" charset="0"/>
                <a:ea typeface="Inter" pitchFamily="34" charset="-122"/>
                <a:cs typeface="Inter" pitchFamily="34" charset="-120"/>
              </a:rPr>
              <a:t>International Partners</a:t>
            </a:r>
          </a:p>
          <a:p>
            <a:pPr algn="l" lvl="1">
              <a:lnSpc>
                <a:spcPts val="1436"/>
              </a:lnSpc>
              <a:spcBef>
                <a:spcPts val="193"/>
              </a:spcBef>
              <a:buNone/>
            </a:pPr>
            <a:r>
              <a:rPr lang="en-US" sz="1035" spc="-21" kern="0" dirty="0" smtClean="0">
                <a:solidFill>
                  <a:srgbClr val="ffffff">
                    <a:alpha val="80000"/>
                  </a:srgbClr>
                </a:solidFill>
                <a:latin typeface="Inter" pitchFamily="34" charset="0"/>
                <a:ea typeface="Inter" pitchFamily="34" charset="-122"/>
                <a:cs typeface="Inter" pitchFamily="34" charset="-120"/>
              </a:rPr>
              <a:t>Highlighting the global collaboration and contributions to the Artemis program.</a:t>
            </a:r>
          </a:p>
          <a:p>
            <a:pPr algn="l" marL="242900" indent="-242900">
              <a:lnSpc>
                <a:spcPts val="1892"/>
              </a:lnSpc>
              <a:spcBef>
                <a:spcPts val="1533"/>
              </a:spcBef>
              <a:buSzPct val="100000"/>
              <a:buChar char="•"/>
            </a:pPr>
            <a:r>
              <a:rPr lang="en-US" b="1" sz="1620" spc="-98" kern="0" dirty="0" smtClean="0">
                <a:solidFill>
                  <a:srgbClr val="ffffff"/>
                </a:solidFill>
                <a:latin typeface="Inter" pitchFamily="34" charset="0"/>
                <a:ea typeface="Inter" pitchFamily="34" charset="-122"/>
                <a:cs typeface="Inter" pitchFamily="34" charset="-120"/>
              </a:rPr>
              <a:t>Cultural Impact</a:t>
            </a:r>
          </a:p>
          <a:p>
            <a:pPr algn="l" lvl="1">
              <a:lnSpc>
                <a:spcPts val="1436"/>
              </a:lnSpc>
              <a:spcBef>
                <a:spcPts val="193"/>
              </a:spcBef>
              <a:buNone/>
            </a:pPr>
            <a:r>
              <a:rPr lang="en-US" sz="1035" spc="-21" kern="0" dirty="0" smtClean="0">
                <a:solidFill>
                  <a:srgbClr val="ffffff">
                    <a:alpha val="80000"/>
                  </a:srgbClr>
                </a:solidFill>
                <a:latin typeface="Inter" pitchFamily="34" charset="0"/>
                <a:ea typeface="Inter" pitchFamily="34" charset="-122"/>
                <a:cs typeface="Inter" pitchFamily="34" charset="-120"/>
              </a:rPr>
              <a:t>Exploring the lasting influence of the Apollo and Artemis programs on science, technology, and society.</a:t>
            </a:r>
          </a:p>
          <a:p>
            <a:pPr algn="l" marL="242900" indent="-242900">
              <a:lnSpc>
                <a:spcPts val="1892"/>
              </a:lnSpc>
              <a:spcBef>
                <a:spcPts val="1533"/>
              </a:spcBef>
              <a:buSzPct val="100000"/>
              <a:buChar char="•"/>
            </a:pPr>
            <a:r>
              <a:rPr lang="en-US" b="1" sz="1620" spc="-98" kern="0" dirty="0" smtClean="0">
                <a:solidFill>
                  <a:srgbClr val="ffffff"/>
                </a:solidFill>
                <a:latin typeface="Inter" pitchFamily="34" charset="0"/>
                <a:ea typeface="Inter" pitchFamily="34" charset="-122"/>
                <a:cs typeface="Inter" pitchFamily="34" charset="-120"/>
              </a:rPr>
              <a:t>What's Next</a:t>
            </a:r>
          </a:p>
          <a:p>
            <a:pPr algn="l" lvl="1">
              <a:lnSpc>
                <a:spcPts val="1436"/>
              </a:lnSpc>
              <a:spcBef>
                <a:spcPts val="193"/>
              </a:spcBef>
              <a:buNone/>
            </a:pPr>
            <a:r>
              <a:rPr lang="en-US" sz="1035" spc="-21" kern="0" dirty="0" smtClean="0">
                <a:solidFill>
                  <a:srgbClr val="ffffff">
                    <a:alpha val="80000"/>
                  </a:srgbClr>
                </a:solidFill>
                <a:latin typeface="Inter" pitchFamily="34" charset="0"/>
                <a:ea typeface="Inter" pitchFamily="34" charset="-122"/>
                <a:cs typeface="Inter" pitchFamily="34" charset="-120"/>
              </a:rPr>
              <a:t>Outlining the near-term, mid-term, and longer-term goals and milestones for the Artemis program and the journey to Mars.</a:t>
            </a:r>
            <a:endParaRPr lang="en-US" dirty="0"/>
          </a:p>
        </p:txBody>
      </p:sp>
      <p:sp>
        <p:nvSpPr>
          <p:cNvPr id="5" name="Object 4"/>
          <p:cNvSpPr/>
          <p:nvPr/>
        </p:nvSpPr>
        <p:spPr>
          <a:xfrm>
            <a:off x="11865183" y="6497898"/>
            <a:ext cx="133317" cy="237669"/>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476131" y="476131"/>
            <a:ext cx="5618345" cy="5904024"/>
          </a:xfrm>
          <a:prstGeom prst="rect">
            <a:avLst/>
          </a:prstGeom>
          <a:solidFill>
            <a:srgbClr val="22aaee"/>
          </a:solidFill>
        </p:spPr>
      </p:sp>
      <p:pic>
        <p:nvPicPr>
          <p:cNvPr id="3" name="Object 2" descr="gene_cernan headshot, forward facing, in a &quot;photography style with warm natural tones, subtle retro film grain, cinematic lighting&quot; style">    </p:cNvPr>
          <p:cNvPicPr>
            <a:picLocks noChangeAspect="1"/>
          </p:cNvPicPr>
          <p:nvPr/>
        </p:nvPicPr>
        <p:blipFill>
          <a:blip r:embed="rId1"/>
          <a:srcRect l="2419" r="2419" t="0" b="0"/>
          <a:stretch/>
        </p:blipFill>
        <p:spPr>
          <a:xfrm>
            <a:off x="476131" y="476131"/>
            <a:ext cx="5618345" cy="5904024"/>
          </a:xfrm>
          <a:prstGeom prst="rect">
            <a:avLst/>
          </a:prstGeom>
        </p:spPr>
      </p:pic>
      <p:sp>
        <p:nvSpPr>
          <p:cNvPr id="4" name="Object 3"/>
          <p:cNvSpPr/>
          <p:nvPr/>
        </p:nvSpPr>
        <p:spPr>
          <a:xfrm>
            <a:off x="6528231" y="2612074"/>
            <a:ext cx="5226965" cy="556081"/>
          </a:xfrm>
          <a:prstGeom prst="rect">
            <a:avLst/>
          </a:prstGeom>
          <a:noFill/>
        </p:spPr>
        <p:txBody>
          <a:bodyPr wrap="square" rtlCol="0" anchor="ctr" bIns="0" lIns="0" rIns="0" tIns="0"/>
          <a:lstStyle/>
          <a:p>
            <a:pPr algn="ctr">
              <a:lnSpc>
                <a:spcPts val="4380"/>
              </a:lnSpc>
              <a:buNone/>
            </a:pPr>
            <a:r>
              <a:rPr lang="en-US" b="1" sz="3750" spc="-225" kern="0" dirty="0" smtClean="0">
                <a:solidFill>
                  <a:srgbClr val="ffffff"/>
                </a:solidFill>
                <a:latin typeface="Inter" pitchFamily="34" charset="0"/>
                <a:ea typeface="Inter" pitchFamily="34" charset="-122"/>
                <a:cs typeface="Inter" pitchFamily="34" charset="-120"/>
              </a:rPr>
              <a:t>gene_cernan</a:t>
            </a:r>
            <a:endParaRPr lang="en-US" dirty="0"/>
          </a:p>
        </p:txBody>
      </p:sp>
      <p:sp>
        <p:nvSpPr>
          <p:cNvPr id="5" name="Object 4"/>
          <p:cNvSpPr/>
          <p:nvPr/>
        </p:nvSpPr>
        <p:spPr>
          <a:xfrm>
            <a:off x="6528231" y="3270722"/>
            <a:ext cx="5226965" cy="950774"/>
          </a:xfrm>
          <a:prstGeom prst="rect">
            <a:avLst/>
          </a:prstGeom>
          <a:noFill/>
        </p:spPr>
        <p:txBody>
          <a:bodyPr wrap="square" rtlCol="0" anchor="ctr" bIns="0" lIns="0" rIns="0" tIns="0"/>
          <a:lstStyle/>
          <a:p>
            <a:pPr algn="ctr">
              <a:lnSpc>
                <a:spcPts val="2497"/>
              </a:lnSpc>
              <a:spcBef>
                <a:spcPts val="792"/>
              </a:spcBef>
              <a:buNone/>
            </a:pPr>
            <a:r>
              <a:rPr lang="en-US" sz="1800" spc="-36" kern="0" dirty="0" smtClean="0">
                <a:solidFill>
                  <a:srgbClr val="ffffff">
                    <a:alpha val="80000"/>
                  </a:srgbClr>
                </a:solidFill>
                <a:latin typeface="Inter" pitchFamily="34" charset="0"/>
                <a:ea typeface="Inter" pitchFamily="34" charset="-122"/>
                <a:cs typeface="Inter" pitchFamily="34" charset="-120"/>
              </a:rPr>
              <a:t>Apollo 17 commander; last human to walk on the Moon (1972). Geology-focused exploration with Harrison Schmitt.</a:t>
            </a:r>
            <a:endParaRPr lang="en-US" dirty="0"/>
          </a:p>
        </p:txBody>
      </p:sp>
    </p:spTree>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222222"/>
        </a:solidFill>
        <a:effectLst/>
      </p:bgPr>
    </p:bg>
    <p:spTree>
      <p:nvGrpSpPr>
        <p:cNvPr id="1" name=""/>
        <p:cNvGrpSpPr/>
        <p:nvPr/>
      </p:nvGrpSpPr>
      <p:grpSpPr>
        <a:xfrm>
          <a:off x="0" y="0"/>
          <a:ext cx="0" cy="0"/>
          <a:chOff x="0" y="0"/>
          <a:chExt cx="0" cy="0"/>
        </a:xfrm>
      </p:grpSpPr>
      <p:sp>
        <p:nvSpPr>
          <p:cNvPr id="2" name="Object 1"/>
          <p:cNvSpPr/>
          <p:nvPr/>
        </p:nvSpPr>
        <p:spPr>
          <a:xfrm>
            <a:off x="2490790" y="379020"/>
            <a:ext cx="7207373" cy="1112163"/>
          </a:xfrm>
          <a:prstGeom prst="rect">
            <a:avLst/>
          </a:prstGeom>
          <a:noFill/>
        </p:spPr>
        <p:txBody>
          <a:bodyPr wrap="square" rtlCol="0" anchor="t" bIns="0" lIns="0" rIns="0" tIns="0"/>
          <a:lstStyle/>
          <a:p>
            <a:pPr algn="ctr">
              <a:lnSpc>
                <a:spcPts val="4380"/>
              </a:lnSpc>
              <a:buNone/>
            </a:pPr>
            <a:r>
              <a:rPr lang="en-US" b="1" sz="3750" spc="-225" kern="0" dirty="0" smtClean="0">
                <a:solidFill>
                  <a:srgbClr val="ffffff"/>
                </a:solidFill>
                <a:latin typeface="Inter" pitchFamily="34" charset="0"/>
                <a:ea typeface="Inter" pitchFamily="34" charset="-122"/>
                <a:cs typeface="Inter" pitchFamily="34" charset="-120"/>
              </a:rPr>
              <a:t>Vehicle Evolution: Saturn V → SLS/Orion (with Starship Context)</a:t>
            </a:r>
            <a:endParaRPr lang="en-US" dirty="0"/>
          </a:p>
        </p:txBody>
      </p:sp>
      <p:sp>
        <p:nvSpPr>
          <p:cNvPr id="3" name="Object 2"/>
          <p:cNvSpPr/>
          <p:nvPr/>
        </p:nvSpPr>
        <p:spPr>
          <a:xfrm>
            <a:off x="0" y="1590773"/>
            <a:ext cx="12188952" cy="660235"/>
          </a:xfrm>
          <a:prstGeom prst="rect">
            <a:avLst/>
          </a:prstGeom>
          <a:noFill/>
        </p:spPr>
        <p:txBody>
          <a:bodyPr wrap="square" rtlCol="0" anchor="t" bIns="0" lIns="0" rIns="0" tIns="0"/>
          <a:lstStyle/>
          <a:p>
            <a:pPr algn="ctr">
              <a:lnSpc>
                <a:spcPts val="2600"/>
              </a:lnSpc>
              <a:spcBef>
                <a:spcPts val="769"/>
              </a:spcBef>
              <a:buNone/>
            </a:pPr>
            <a:r>
              <a:rPr lang="en-US" sz="1875" spc="-37" kern="0" dirty="0" smtClean="0">
                <a:solidFill>
                  <a:srgbClr val="ffffff">
                    <a:alpha val="80000"/>
                  </a:srgbClr>
                </a:solidFill>
                <a:latin typeface="Inter" pitchFamily="34" charset="0"/>
                <a:ea typeface="Inter" pitchFamily="34" charset="-122"/>
                <a:cs typeface="Inter" pitchFamily="34" charset="-120"/>
              </a:rPr>
              <a:t>Comparison of payload delivery to Low Earth Orbit (LEO) and Trans-Lunar Injection (TLI) for major launch vehicles</a:t>
            </a:r>
            <a:endParaRPr lang="en-US" dirty="0"/>
          </a:p>
        </p:txBody>
      </p:sp>
      <p:sp>
        <p:nvSpPr>
          <p:cNvPr id="4" name="Object 3"/>
          <p:cNvSpPr/>
          <p:nvPr/>
        </p:nvSpPr>
        <p:spPr>
          <a:xfrm>
            <a:off x="581273" y="3028193"/>
            <a:ext cx="2456042" cy="2456046"/>
          </a:xfrm>
          <a:prstGeom prst="ellipse">
            <a:avLst/>
          </a:prstGeom>
          <a:solidFill>
            <a:srgbClr val="22aaee"/>
          </a:solidFill>
        </p:spPr>
      </p:sp>
      <p:sp>
        <p:nvSpPr>
          <p:cNvPr id="5" name="Object 4"/>
          <p:cNvSpPr/>
          <p:nvPr/>
        </p:nvSpPr>
        <p:spPr>
          <a:xfrm>
            <a:off x="342814" y="5628070"/>
            <a:ext cx="2932967" cy="266931"/>
          </a:xfrm>
          <a:prstGeom prst="rect">
            <a:avLst/>
          </a:prstGeom>
          <a:noFill/>
        </p:spPr>
        <p:txBody>
          <a:bodyPr wrap="square" rtlCol="0" anchor="t" bIns="0" lIns="0" rIns="0" tIns="0"/>
          <a:lstStyle/>
          <a:p>
            <a:pPr algn="ctr">
              <a:lnSpc>
                <a:spcPts val="2102"/>
              </a:lnSpc>
              <a:buNone/>
            </a:pPr>
            <a:r>
              <a:rPr lang="en-US" b="1" sz="1800" spc="-108" kern="0" dirty="0" smtClean="0">
                <a:solidFill>
                  <a:srgbClr val="ffffff"/>
                </a:solidFill>
                <a:latin typeface="Inter" pitchFamily="34" charset="0"/>
                <a:ea typeface="Inter" pitchFamily="34" charset="-122"/>
                <a:cs typeface="Inter" pitchFamily="34" charset="-120"/>
              </a:rPr>
              <a:t>Saturn V</a:t>
            </a:r>
            <a:endParaRPr lang="en-US" dirty="0"/>
          </a:p>
        </p:txBody>
      </p:sp>
      <p:sp>
        <p:nvSpPr>
          <p:cNvPr id="6" name="Object 5"/>
          <p:cNvSpPr/>
          <p:nvPr/>
        </p:nvSpPr>
        <p:spPr>
          <a:xfrm>
            <a:off x="1479339" y="4035708"/>
            <a:ext cx="659917" cy="444885"/>
          </a:xfrm>
          <a:prstGeom prst="rect">
            <a:avLst/>
          </a:prstGeom>
          <a:noFill/>
        </p:spPr>
        <p:txBody>
          <a:bodyPr wrap="square" rtlCol="0" anchor="t" bIns="0" lIns="0" rIns="0" tIns="0"/>
          <a:lstStyle/>
          <a:p>
            <a:pPr algn="ctr">
              <a:lnSpc>
                <a:spcPts val="3504"/>
              </a:lnSpc>
              <a:buNone/>
            </a:pPr>
            <a:r>
              <a:rPr lang="en-US" b="1" sz="3000" spc="-180" kern="0" dirty="0" smtClean="0">
                <a:solidFill>
                  <a:srgbClr val="333333"/>
                </a:solidFill>
                <a:latin typeface="Inter" pitchFamily="34" charset="0"/>
                <a:ea typeface="Inter" pitchFamily="34" charset="-122"/>
                <a:cs typeface="Inter" pitchFamily="34" charset="-120"/>
              </a:rPr>
              <a:t>140</a:t>
            </a:r>
            <a:endParaRPr lang="en-US" dirty="0"/>
          </a:p>
        </p:txBody>
      </p:sp>
      <p:sp>
        <p:nvSpPr>
          <p:cNvPr id="7" name="Object 6"/>
          <p:cNvSpPr/>
          <p:nvPr/>
        </p:nvSpPr>
        <p:spPr>
          <a:xfrm>
            <a:off x="4121818" y="4389928"/>
            <a:ext cx="1088527" cy="1088525"/>
          </a:xfrm>
          <a:prstGeom prst="ellipse">
            <a:avLst/>
          </a:prstGeom>
          <a:solidFill>
            <a:srgbClr val="ffd9ad"/>
          </a:solidFill>
        </p:spPr>
      </p:sp>
      <p:sp>
        <p:nvSpPr>
          <p:cNvPr id="8" name="Object 7"/>
          <p:cNvSpPr/>
          <p:nvPr/>
        </p:nvSpPr>
        <p:spPr>
          <a:xfrm>
            <a:off x="3199600" y="5622284"/>
            <a:ext cx="2932967" cy="266931"/>
          </a:xfrm>
          <a:prstGeom prst="rect">
            <a:avLst/>
          </a:prstGeom>
          <a:noFill/>
        </p:spPr>
        <p:txBody>
          <a:bodyPr wrap="square" rtlCol="0" anchor="t" bIns="0" lIns="0" rIns="0" tIns="0"/>
          <a:lstStyle/>
          <a:p>
            <a:pPr algn="ctr">
              <a:lnSpc>
                <a:spcPts val="2102"/>
              </a:lnSpc>
              <a:buNone/>
            </a:pPr>
            <a:r>
              <a:rPr lang="en-US" b="1" sz="1800" spc="-108" kern="0" dirty="0" smtClean="0">
                <a:solidFill>
                  <a:srgbClr val="ffffff"/>
                </a:solidFill>
                <a:latin typeface="Inter" pitchFamily="34" charset="0"/>
                <a:ea typeface="Inter" pitchFamily="34" charset="-122"/>
                <a:cs typeface="Inter" pitchFamily="34" charset="-120"/>
              </a:rPr>
              <a:t>SLS Block 1</a:t>
            </a:r>
            <a:endParaRPr lang="en-US" dirty="0"/>
          </a:p>
        </p:txBody>
      </p:sp>
      <p:sp>
        <p:nvSpPr>
          <p:cNvPr id="9" name="Object 8"/>
          <p:cNvSpPr/>
          <p:nvPr/>
        </p:nvSpPr>
        <p:spPr>
          <a:xfrm>
            <a:off x="4419923" y="4713682"/>
            <a:ext cx="492319" cy="444885"/>
          </a:xfrm>
          <a:prstGeom prst="rect">
            <a:avLst/>
          </a:prstGeom>
          <a:noFill/>
        </p:spPr>
        <p:txBody>
          <a:bodyPr wrap="square" rtlCol="0" anchor="t" bIns="0" lIns="0" rIns="0" tIns="0"/>
          <a:lstStyle/>
          <a:p>
            <a:pPr algn="ctr">
              <a:lnSpc>
                <a:spcPts val="3504"/>
              </a:lnSpc>
              <a:buNone/>
            </a:pPr>
            <a:r>
              <a:rPr lang="en-US" b="1" sz="3000" spc="-180" kern="0" dirty="0" smtClean="0">
                <a:solidFill>
                  <a:srgbClr val="333333"/>
                </a:solidFill>
                <a:latin typeface="Inter" pitchFamily="34" charset="0"/>
                <a:ea typeface="Inter" pitchFamily="34" charset="-122"/>
                <a:cs typeface="Inter" pitchFamily="34" charset="-120"/>
              </a:rPr>
              <a:t>95</a:t>
            </a:r>
            <a:endParaRPr lang="en-US" dirty="0"/>
          </a:p>
        </p:txBody>
      </p:sp>
      <p:sp>
        <p:nvSpPr>
          <p:cNvPr id="10" name="Object 9"/>
          <p:cNvSpPr/>
          <p:nvPr/>
        </p:nvSpPr>
        <p:spPr>
          <a:xfrm>
            <a:off x="6770861" y="3980454"/>
            <a:ext cx="1504012" cy="1504016"/>
          </a:xfrm>
          <a:prstGeom prst="ellipse">
            <a:avLst/>
          </a:prstGeom>
          <a:solidFill>
            <a:srgbClr val="fec088"/>
          </a:solidFill>
        </p:spPr>
      </p:sp>
      <p:sp>
        <p:nvSpPr>
          <p:cNvPr id="11" name="Object 10"/>
          <p:cNvSpPr/>
          <p:nvPr/>
        </p:nvSpPr>
        <p:spPr>
          <a:xfrm>
            <a:off x="6056386" y="5628301"/>
            <a:ext cx="2932967" cy="266931"/>
          </a:xfrm>
          <a:prstGeom prst="rect">
            <a:avLst/>
          </a:prstGeom>
          <a:noFill/>
        </p:spPr>
        <p:txBody>
          <a:bodyPr wrap="square" rtlCol="0" anchor="t" bIns="0" lIns="0" rIns="0" tIns="0"/>
          <a:lstStyle/>
          <a:p>
            <a:pPr algn="ctr">
              <a:lnSpc>
                <a:spcPts val="2102"/>
              </a:lnSpc>
              <a:buNone/>
            </a:pPr>
            <a:r>
              <a:rPr lang="en-US" b="1" sz="1800" spc="-108" kern="0" dirty="0" smtClean="0">
                <a:solidFill>
                  <a:srgbClr val="ffffff"/>
                </a:solidFill>
                <a:latin typeface="Inter" pitchFamily="34" charset="0"/>
                <a:ea typeface="Inter" pitchFamily="34" charset="-122"/>
                <a:cs typeface="Inter" pitchFamily="34" charset="-120"/>
              </a:rPr>
              <a:t>SLS Block 1B</a:t>
            </a:r>
            <a:endParaRPr lang="en-US" dirty="0"/>
          </a:p>
        </p:txBody>
      </p:sp>
      <p:sp>
        <p:nvSpPr>
          <p:cNvPr id="12" name="Object 11"/>
          <p:cNvSpPr/>
          <p:nvPr/>
        </p:nvSpPr>
        <p:spPr>
          <a:xfrm>
            <a:off x="7203385" y="4511954"/>
            <a:ext cx="638968" cy="444885"/>
          </a:xfrm>
          <a:prstGeom prst="rect">
            <a:avLst/>
          </a:prstGeom>
          <a:noFill/>
        </p:spPr>
        <p:txBody>
          <a:bodyPr wrap="square" rtlCol="0" anchor="t" bIns="0" lIns="0" rIns="0" tIns="0"/>
          <a:lstStyle/>
          <a:p>
            <a:pPr algn="ctr">
              <a:lnSpc>
                <a:spcPts val="3504"/>
              </a:lnSpc>
              <a:buNone/>
            </a:pPr>
            <a:r>
              <a:rPr lang="en-US" b="1" sz="3000" spc="-180" kern="0" dirty="0" smtClean="0">
                <a:solidFill>
                  <a:srgbClr val="333333"/>
                </a:solidFill>
                <a:latin typeface="Inter" pitchFamily="34" charset="0"/>
                <a:ea typeface="Inter" pitchFamily="34" charset="-122"/>
                <a:cs typeface="Inter" pitchFamily="34" charset="-120"/>
              </a:rPr>
              <a:t>105</a:t>
            </a:r>
            <a:endParaRPr lang="en-US" dirty="0"/>
          </a:p>
        </p:txBody>
      </p:sp>
      <p:sp>
        <p:nvSpPr>
          <p:cNvPr id="13" name="Object 12"/>
          <p:cNvSpPr/>
          <p:nvPr/>
        </p:nvSpPr>
        <p:spPr>
          <a:xfrm>
            <a:off x="9046488" y="2809173"/>
            <a:ext cx="2666333" cy="2666333"/>
          </a:xfrm>
          <a:prstGeom prst="ellipse">
            <a:avLst/>
          </a:prstGeom>
          <a:solidFill>
            <a:srgbClr val="fd864d"/>
          </a:solidFill>
        </p:spPr>
      </p:sp>
      <p:sp>
        <p:nvSpPr>
          <p:cNvPr id="14" name="Object 13"/>
          <p:cNvSpPr/>
          <p:nvPr/>
        </p:nvSpPr>
        <p:spPr>
          <a:xfrm>
            <a:off x="8913171" y="5619337"/>
            <a:ext cx="2932967" cy="266931"/>
          </a:xfrm>
          <a:prstGeom prst="rect">
            <a:avLst/>
          </a:prstGeom>
          <a:noFill/>
        </p:spPr>
        <p:txBody>
          <a:bodyPr wrap="square" rtlCol="0" anchor="t" bIns="0" lIns="0" rIns="0" tIns="0"/>
          <a:lstStyle/>
          <a:p>
            <a:pPr algn="ctr">
              <a:lnSpc>
                <a:spcPts val="2102"/>
              </a:lnSpc>
              <a:buNone/>
            </a:pPr>
            <a:r>
              <a:rPr lang="en-US" b="1" sz="1800" spc="-108" kern="0" dirty="0" smtClean="0">
                <a:solidFill>
                  <a:srgbClr val="ffffff"/>
                </a:solidFill>
                <a:latin typeface="Inter" pitchFamily="34" charset="0"/>
                <a:ea typeface="Inter" pitchFamily="34" charset="-122"/>
                <a:cs typeface="Inter" pitchFamily="34" charset="-120"/>
              </a:rPr>
              <a:t>Starship (HLS variant)</a:t>
            </a:r>
            <a:endParaRPr lang="en-US" dirty="0"/>
          </a:p>
        </p:txBody>
      </p:sp>
      <p:sp>
        <p:nvSpPr>
          <p:cNvPr id="15" name="Object 14"/>
          <p:cNvSpPr/>
          <p:nvPr/>
        </p:nvSpPr>
        <p:spPr>
          <a:xfrm>
            <a:off x="10060171" y="3921831"/>
            <a:ext cx="638968" cy="444885"/>
          </a:xfrm>
          <a:prstGeom prst="rect">
            <a:avLst/>
          </a:prstGeom>
          <a:noFill/>
        </p:spPr>
        <p:txBody>
          <a:bodyPr wrap="square" rtlCol="0" anchor="t" bIns="0" lIns="0" rIns="0" tIns="0"/>
          <a:lstStyle/>
          <a:p>
            <a:pPr algn="ctr">
              <a:lnSpc>
                <a:spcPts val="3504"/>
              </a:lnSpc>
              <a:buNone/>
            </a:pPr>
            <a:r>
              <a:rPr lang="en-US" b="1" sz="3000" spc="-180" kern="0" dirty="0" smtClean="0">
                <a:solidFill>
                  <a:srgbClr val="333333"/>
                </a:solidFill>
                <a:latin typeface="Inter" pitchFamily="34" charset="0"/>
                <a:ea typeface="Inter" pitchFamily="34" charset="-122"/>
                <a:cs typeface="Inter" pitchFamily="34" charset="-120"/>
              </a:rPr>
              <a:t>150</a:t>
            </a:r>
            <a:endParaRPr lang="en-US" dirty="0"/>
          </a:p>
        </p:txBody>
      </p:sp>
      <p:sp>
        <p:nvSpPr>
          <p:cNvPr id="16" name="Object 15"/>
          <p:cNvSpPr/>
          <p:nvPr/>
        </p:nvSpPr>
        <p:spPr>
          <a:xfrm>
            <a:off x="11865183" y="6497898"/>
            <a:ext cx="133317" cy="237669"/>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rtlCol="0" anchor="t" bIns="0" lIns="0" rIns="0" tIns="0"/>
          <a:lstStyle/>
          <a:p>
            <a:pPr algn="ctr">
              <a:lnSpc>
                <a:spcPts val="4380"/>
              </a:lnSpc>
              <a:buNone/>
            </a:pPr>
            <a:r>
              <a:rPr lang="en-US" b="1" sz="3750" spc="-225" kern="0" dirty="0" smtClean="0">
                <a:solidFill>
                  <a:srgbClr val="333333"/>
                </a:solidFill>
                <a:latin typeface="Inter" pitchFamily="34" charset="0"/>
                <a:ea typeface="Inter" pitchFamily="34" charset="-122"/>
                <a:cs typeface="Inter" pitchFamily="34" charset="-120"/>
              </a:rPr>
              <a:t>Mission Timeline: Apollo to Artemis</a:t>
            </a:r>
            <a:endParaRPr lang="en-US" dirty="0"/>
          </a:p>
        </p:txBody>
      </p:sp>
      <p:pic>
        <p:nvPicPr>
          <p:cNvPr id="3" name="Object 2" descr="">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3807" y="3770958"/>
            <a:ext cx="12246088" cy="57136"/>
          </a:xfrm>
          <a:prstGeom prst="rect">
            <a:avLst/>
          </a:prstGeom>
        </p:spPr>
      </p:pic>
      <p:pic>
        <p:nvPicPr>
          <p:cNvPr id="4" name="Object 3" descr="">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8128" y="2744896"/>
            <a:ext cx="28568" cy="1066533"/>
          </a:xfrm>
          <a:prstGeom prst="rect">
            <a:avLst/>
          </a:prstGeom>
        </p:spPr>
      </p:pic>
      <p:pic>
        <p:nvPicPr>
          <p:cNvPr id="5" name="Object 4" descr="">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41952" y="3704299"/>
            <a:ext cx="180930" cy="180930"/>
          </a:xfrm>
          <a:prstGeom prst="rect">
            <a:avLst/>
          </a:prstGeom>
        </p:spPr>
      </p:pic>
      <p:pic>
        <p:nvPicPr>
          <p:cNvPr id="6" name="Object 5" descr="">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50546" y="3780480"/>
            <a:ext cx="28568" cy="1066533"/>
          </a:xfrm>
          <a:prstGeom prst="rect">
            <a:avLst/>
          </a:prstGeom>
        </p:spPr>
      </p:pic>
      <p:pic>
        <p:nvPicPr>
          <p:cNvPr id="7" name="Object 6" descr="">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74370" y="3704299"/>
            <a:ext cx="180930" cy="180930"/>
          </a:xfrm>
          <a:prstGeom prst="rect">
            <a:avLst/>
          </a:prstGeom>
        </p:spPr>
      </p:pic>
      <p:pic>
        <p:nvPicPr>
          <p:cNvPr id="8" name="Object 7" descr="">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683062" y="2744896"/>
            <a:ext cx="28568" cy="1066533"/>
          </a:xfrm>
          <a:prstGeom prst="rect">
            <a:avLst/>
          </a:prstGeom>
        </p:spPr>
      </p:pic>
      <p:pic>
        <p:nvPicPr>
          <p:cNvPr id="9" name="Object 8" descr="">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06880" y="3704299"/>
            <a:ext cx="180930" cy="180930"/>
          </a:xfrm>
          <a:prstGeom prst="rect">
            <a:avLst/>
          </a:prstGeom>
        </p:spPr>
      </p:pic>
      <p:pic>
        <p:nvPicPr>
          <p:cNvPr id="10" name="Object 9" descr="">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915480" y="3780480"/>
            <a:ext cx="28568" cy="1066533"/>
          </a:xfrm>
          <a:prstGeom prst="rect">
            <a:avLst/>
          </a:prstGeom>
        </p:spPr>
      </p:pic>
      <p:pic>
        <p:nvPicPr>
          <p:cNvPr id="11" name="Object 10" descr="">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839298" y="3704299"/>
            <a:ext cx="180930" cy="180930"/>
          </a:xfrm>
          <a:prstGeom prst="rect">
            <a:avLst/>
          </a:prstGeom>
        </p:spPr>
      </p:pic>
      <p:pic>
        <p:nvPicPr>
          <p:cNvPr id="12" name="Object 11" descr="">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147897" y="2744896"/>
            <a:ext cx="28568" cy="1066533"/>
          </a:xfrm>
          <a:prstGeom prst="rect">
            <a:avLst/>
          </a:prstGeom>
        </p:spPr>
      </p:pic>
      <p:pic>
        <p:nvPicPr>
          <p:cNvPr id="13" name="Object 12" descr="">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071715" y="3704299"/>
            <a:ext cx="180930" cy="180930"/>
          </a:xfrm>
          <a:prstGeom prst="rect">
            <a:avLst/>
          </a:prstGeom>
        </p:spPr>
      </p:pic>
      <p:pic>
        <p:nvPicPr>
          <p:cNvPr id="14" name="Object 13" descr="">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380310" y="3780480"/>
            <a:ext cx="28568" cy="1066533"/>
          </a:xfrm>
          <a:prstGeom prst="rect">
            <a:avLst/>
          </a:prstGeom>
        </p:spPr>
      </p:pic>
      <p:pic>
        <p:nvPicPr>
          <p:cNvPr id="15" name="Object 14" descr="">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304133" y="3704299"/>
            <a:ext cx="190452" cy="180930"/>
          </a:xfrm>
          <a:prstGeom prst="rect">
            <a:avLst/>
          </a:prstGeom>
        </p:spPr>
      </p:pic>
      <p:pic>
        <p:nvPicPr>
          <p:cNvPr id="16" name="Object 15" descr="">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612825" y="2744896"/>
            <a:ext cx="28568" cy="1066533"/>
          </a:xfrm>
          <a:prstGeom prst="rect">
            <a:avLst/>
          </a:prstGeom>
        </p:spPr>
      </p:pic>
      <p:pic>
        <p:nvPicPr>
          <p:cNvPr id="17" name="Object 16" descr="">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8536643" y="3704299"/>
            <a:ext cx="180930" cy="180930"/>
          </a:xfrm>
          <a:prstGeom prst="rect">
            <a:avLst/>
          </a:prstGeom>
        </p:spPr>
      </p:pic>
      <p:pic>
        <p:nvPicPr>
          <p:cNvPr id="18" name="Object 17" descr="">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9845243" y="3780480"/>
            <a:ext cx="28568" cy="1066533"/>
          </a:xfrm>
          <a:prstGeom prst="rect">
            <a:avLst/>
          </a:prstGeom>
        </p:spPr>
      </p:pic>
      <p:pic>
        <p:nvPicPr>
          <p:cNvPr id="19" name="Object 18" descr="">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9769061" y="3704299"/>
            <a:ext cx="190452" cy="180930"/>
          </a:xfrm>
          <a:prstGeom prst="rect">
            <a:avLst/>
          </a:prstGeom>
        </p:spPr>
      </p:pic>
      <p:sp>
        <p:nvSpPr>
          <p:cNvPr id="20" name="Object 19"/>
          <p:cNvSpPr/>
          <p:nvPr/>
        </p:nvSpPr>
        <p:spPr>
          <a:xfrm>
            <a:off x="1165723" y="2625858"/>
            <a:ext cx="133318" cy="133316"/>
          </a:xfrm>
          <a:prstGeom prst="ellipse">
            <a:avLst/>
          </a:prstGeom>
          <a:solidFill>
            <a:srgbClr val="22aaee"/>
          </a:solidFill>
        </p:spPr>
      </p:sp>
      <p:sp>
        <p:nvSpPr>
          <p:cNvPr id="21" name="Object 20"/>
          <p:cNvSpPr/>
          <p:nvPr/>
        </p:nvSpPr>
        <p:spPr>
          <a:xfrm>
            <a:off x="1394323" y="2562481"/>
            <a:ext cx="1801679" cy="266931"/>
          </a:xfrm>
          <a:prstGeom prst="rect">
            <a:avLst/>
          </a:prstGeom>
          <a:noFill/>
        </p:spPr>
        <p:txBody>
          <a:bodyPr wrap="square" rtlCol="0" anchor="t" bIns="0" lIns="0" rIns="0" tIns="0"/>
          <a:lstStyle/>
          <a:p>
            <a:pPr algn="l">
              <a:lnSpc>
                <a:spcPts val="2102"/>
              </a:lnSpc>
              <a:buNone/>
            </a:pPr>
            <a:r>
              <a:rPr lang="en-US" b="1" sz="1800" spc="-108" kern="0" dirty="0" smtClean="0">
                <a:solidFill>
                  <a:srgbClr val="333333"/>
                </a:solidFill>
                <a:latin typeface="Inter" pitchFamily="34" charset="0"/>
                <a:ea typeface="Inter" pitchFamily="34" charset="-122"/>
                <a:cs typeface="Inter" pitchFamily="34" charset="-120"/>
              </a:rPr>
              <a:t>1961</a:t>
            </a:r>
            <a:endParaRPr lang="en-US" dirty="0"/>
          </a:p>
        </p:txBody>
      </p:sp>
      <p:sp>
        <p:nvSpPr>
          <p:cNvPr id="22" name="Object 21"/>
          <p:cNvSpPr/>
          <p:nvPr/>
        </p:nvSpPr>
        <p:spPr>
          <a:xfrm>
            <a:off x="1394323" y="2906585"/>
            <a:ext cx="1801679" cy="528307"/>
          </a:xfrm>
          <a:prstGeom prst="rect">
            <a:avLst/>
          </a:prstGeom>
          <a:noFill/>
        </p:spPr>
        <p:txBody>
          <a:bodyPr wrap="square" rtlCol="0" anchor="t" bIns="0" lIns="0" rIns="0" tIns="0"/>
          <a:lstStyle/>
          <a:p>
            <a:pPr algn="l">
              <a:lnSpc>
                <a:spcPts val="2081"/>
              </a:lnSpc>
              <a:spcBef>
                <a:spcPts val="596"/>
              </a:spcBef>
              <a:buNone/>
            </a:pPr>
            <a:r>
              <a:rPr lang="en-US" sz="1500" spc="-30" kern="0" dirty="0" smtClean="0">
                <a:solidFill>
                  <a:srgbClr val="000000">
                    <a:alpha val="56000"/>
                  </a:srgbClr>
                </a:solidFill>
                <a:latin typeface="Inter" pitchFamily="34" charset="0"/>
                <a:ea typeface="Inter" pitchFamily="34" charset="-122"/>
                <a:cs typeface="Inter" pitchFamily="34" charset="-120"/>
              </a:rPr>
              <a:t>JFK sets Moon goal (within the decade)</a:t>
            </a:r>
            <a:endParaRPr lang="en-US" dirty="0"/>
          </a:p>
        </p:txBody>
      </p:sp>
      <p:sp>
        <p:nvSpPr>
          <p:cNvPr id="23" name="Object 22"/>
          <p:cNvSpPr/>
          <p:nvPr/>
        </p:nvSpPr>
        <p:spPr>
          <a:xfrm>
            <a:off x="2398211" y="4830344"/>
            <a:ext cx="133318" cy="133317"/>
          </a:xfrm>
          <a:prstGeom prst="ellipse">
            <a:avLst/>
          </a:prstGeom>
          <a:solidFill>
            <a:srgbClr val="ffd9ad"/>
          </a:solidFill>
        </p:spPr>
      </p:sp>
      <p:sp>
        <p:nvSpPr>
          <p:cNvPr id="24" name="Object 23"/>
          <p:cNvSpPr/>
          <p:nvPr/>
        </p:nvSpPr>
        <p:spPr>
          <a:xfrm>
            <a:off x="2626761" y="4766967"/>
            <a:ext cx="1916903" cy="266931"/>
          </a:xfrm>
          <a:prstGeom prst="rect">
            <a:avLst/>
          </a:prstGeom>
          <a:noFill/>
        </p:spPr>
        <p:txBody>
          <a:bodyPr wrap="square" rtlCol="0" anchor="t" bIns="0" lIns="0" rIns="0" tIns="0"/>
          <a:lstStyle/>
          <a:p>
            <a:pPr algn="l">
              <a:lnSpc>
                <a:spcPts val="2102"/>
              </a:lnSpc>
              <a:buNone/>
            </a:pPr>
            <a:r>
              <a:rPr lang="en-US" b="1" sz="1800" spc="-108" kern="0" dirty="0" smtClean="0">
                <a:solidFill>
                  <a:srgbClr val="333333"/>
                </a:solidFill>
                <a:latin typeface="Inter" pitchFamily="34" charset="0"/>
                <a:ea typeface="Inter" pitchFamily="34" charset="-122"/>
                <a:cs typeface="Inter" pitchFamily="34" charset="-120"/>
              </a:rPr>
              <a:t>1968</a:t>
            </a:r>
            <a:endParaRPr lang="en-US" dirty="0"/>
          </a:p>
        </p:txBody>
      </p:sp>
      <p:sp>
        <p:nvSpPr>
          <p:cNvPr id="25" name="Object 24"/>
          <p:cNvSpPr/>
          <p:nvPr/>
        </p:nvSpPr>
        <p:spPr>
          <a:xfrm>
            <a:off x="2626761" y="5111071"/>
            <a:ext cx="1916903" cy="528307"/>
          </a:xfrm>
          <a:prstGeom prst="rect">
            <a:avLst/>
          </a:prstGeom>
          <a:noFill/>
        </p:spPr>
        <p:txBody>
          <a:bodyPr wrap="square" rtlCol="0" anchor="t" bIns="0" lIns="0" rIns="0" tIns="0"/>
          <a:lstStyle/>
          <a:p>
            <a:pPr algn="l">
              <a:lnSpc>
                <a:spcPts val="2081"/>
              </a:lnSpc>
              <a:spcBef>
                <a:spcPts val="596"/>
              </a:spcBef>
              <a:buNone/>
            </a:pPr>
            <a:r>
              <a:rPr lang="en-US" sz="1500" spc="-30" kern="0" dirty="0" smtClean="0">
                <a:solidFill>
                  <a:srgbClr val="000000">
                    <a:alpha val="56000"/>
                  </a:srgbClr>
                </a:solidFill>
                <a:latin typeface="Inter" pitchFamily="34" charset="0"/>
                <a:ea typeface="Inter" pitchFamily="34" charset="-122"/>
                <a:cs typeface="Inter" pitchFamily="34" charset="-120"/>
              </a:rPr>
              <a:t>Apollo 8: first crewed lunar orbit; Earthrise</a:t>
            </a:r>
            <a:endParaRPr lang="en-US" dirty="0"/>
          </a:p>
        </p:txBody>
      </p:sp>
      <p:sp>
        <p:nvSpPr>
          <p:cNvPr id="26" name="Object 25"/>
          <p:cNvSpPr/>
          <p:nvPr/>
        </p:nvSpPr>
        <p:spPr>
          <a:xfrm>
            <a:off x="3630596" y="2625858"/>
            <a:ext cx="133311" cy="133316"/>
          </a:xfrm>
          <a:prstGeom prst="ellipse">
            <a:avLst/>
          </a:prstGeom>
          <a:solidFill>
            <a:srgbClr val="fec088"/>
          </a:solidFill>
        </p:spPr>
      </p:sp>
      <p:sp>
        <p:nvSpPr>
          <p:cNvPr id="27" name="Object 26"/>
          <p:cNvSpPr/>
          <p:nvPr/>
        </p:nvSpPr>
        <p:spPr>
          <a:xfrm>
            <a:off x="3859200" y="2562481"/>
            <a:ext cx="1717880" cy="266931"/>
          </a:xfrm>
          <a:prstGeom prst="rect">
            <a:avLst/>
          </a:prstGeom>
          <a:noFill/>
        </p:spPr>
        <p:txBody>
          <a:bodyPr wrap="square" rtlCol="0" anchor="t" bIns="0" lIns="0" rIns="0" tIns="0"/>
          <a:lstStyle/>
          <a:p>
            <a:pPr algn="l">
              <a:lnSpc>
                <a:spcPts val="2102"/>
              </a:lnSpc>
              <a:buNone/>
            </a:pPr>
            <a:r>
              <a:rPr lang="en-US" b="1" sz="1800" spc="-108" kern="0" dirty="0" smtClean="0">
                <a:solidFill>
                  <a:srgbClr val="333333"/>
                </a:solidFill>
                <a:latin typeface="Inter" pitchFamily="34" charset="0"/>
                <a:ea typeface="Inter" pitchFamily="34" charset="-122"/>
                <a:cs typeface="Inter" pitchFamily="34" charset="-120"/>
              </a:rPr>
              <a:t>1969</a:t>
            </a:r>
            <a:endParaRPr lang="en-US" dirty="0"/>
          </a:p>
        </p:txBody>
      </p:sp>
      <p:sp>
        <p:nvSpPr>
          <p:cNvPr id="28" name="Object 27"/>
          <p:cNvSpPr/>
          <p:nvPr/>
        </p:nvSpPr>
        <p:spPr>
          <a:xfrm>
            <a:off x="3859200" y="2906585"/>
            <a:ext cx="1717880" cy="528307"/>
          </a:xfrm>
          <a:prstGeom prst="rect">
            <a:avLst/>
          </a:prstGeom>
          <a:noFill/>
        </p:spPr>
        <p:txBody>
          <a:bodyPr wrap="square" rtlCol="0" anchor="t" bIns="0" lIns="0" rIns="0" tIns="0"/>
          <a:lstStyle/>
          <a:p>
            <a:pPr algn="l">
              <a:lnSpc>
                <a:spcPts val="2081"/>
              </a:lnSpc>
              <a:spcBef>
                <a:spcPts val="596"/>
              </a:spcBef>
              <a:buNone/>
            </a:pPr>
            <a:r>
              <a:rPr lang="en-US" sz="1500" spc="-30" kern="0" dirty="0" smtClean="0">
                <a:solidFill>
                  <a:srgbClr val="000000">
                    <a:alpha val="56000"/>
                  </a:srgbClr>
                </a:solidFill>
                <a:latin typeface="Inter" pitchFamily="34" charset="0"/>
                <a:ea typeface="Inter" pitchFamily="34" charset="-122"/>
                <a:cs typeface="Inter" pitchFamily="34" charset="-120"/>
              </a:rPr>
              <a:t>Apollo 11: first lunar landing</a:t>
            </a:r>
            <a:endParaRPr lang="en-US" dirty="0"/>
          </a:p>
        </p:txBody>
      </p:sp>
      <p:sp>
        <p:nvSpPr>
          <p:cNvPr id="29" name="Object 28"/>
          <p:cNvSpPr/>
          <p:nvPr/>
        </p:nvSpPr>
        <p:spPr>
          <a:xfrm>
            <a:off x="4863079" y="4830344"/>
            <a:ext cx="133318" cy="133317"/>
          </a:xfrm>
          <a:prstGeom prst="ellipse">
            <a:avLst/>
          </a:prstGeom>
          <a:solidFill>
            <a:srgbClr val="fd864d"/>
          </a:solidFill>
        </p:spPr>
      </p:sp>
      <p:sp>
        <p:nvSpPr>
          <p:cNvPr id="30" name="Object 29"/>
          <p:cNvSpPr/>
          <p:nvPr/>
        </p:nvSpPr>
        <p:spPr>
          <a:xfrm>
            <a:off x="5091638" y="4766967"/>
            <a:ext cx="1937853" cy="266931"/>
          </a:xfrm>
          <a:prstGeom prst="rect">
            <a:avLst/>
          </a:prstGeom>
          <a:noFill/>
        </p:spPr>
        <p:txBody>
          <a:bodyPr wrap="square" rtlCol="0" anchor="t" bIns="0" lIns="0" rIns="0" tIns="0"/>
          <a:lstStyle/>
          <a:p>
            <a:pPr algn="l">
              <a:lnSpc>
                <a:spcPts val="2102"/>
              </a:lnSpc>
              <a:buNone/>
            </a:pPr>
            <a:r>
              <a:rPr lang="en-US" b="1" sz="1800" spc="-108" kern="0" dirty="0" smtClean="0">
                <a:solidFill>
                  <a:srgbClr val="333333"/>
                </a:solidFill>
                <a:latin typeface="Inter" pitchFamily="34" charset="0"/>
                <a:ea typeface="Inter" pitchFamily="34" charset="-122"/>
                <a:cs typeface="Inter" pitchFamily="34" charset="-120"/>
              </a:rPr>
              <a:t>1972</a:t>
            </a:r>
            <a:endParaRPr lang="en-US" dirty="0"/>
          </a:p>
        </p:txBody>
      </p:sp>
      <p:sp>
        <p:nvSpPr>
          <p:cNvPr id="31" name="Object 30"/>
          <p:cNvSpPr/>
          <p:nvPr/>
        </p:nvSpPr>
        <p:spPr>
          <a:xfrm>
            <a:off x="5091638" y="5111071"/>
            <a:ext cx="1937853" cy="792460"/>
          </a:xfrm>
          <a:prstGeom prst="rect">
            <a:avLst/>
          </a:prstGeom>
          <a:noFill/>
        </p:spPr>
        <p:txBody>
          <a:bodyPr wrap="square" rtlCol="0" anchor="t" bIns="0" lIns="0" rIns="0" tIns="0"/>
          <a:lstStyle/>
          <a:p>
            <a:pPr algn="l">
              <a:lnSpc>
                <a:spcPts val="2081"/>
              </a:lnSpc>
              <a:spcBef>
                <a:spcPts val="596"/>
              </a:spcBef>
              <a:buNone/>
            </a:pPr>
            <a:r>
              <a:rPr lang="en-US" sz="1500" spc="-30" kern="0" dirty="0" smtClean="0">
                <a:solidFill>
                  <a:srgbClr val="000000">
                    <a:alpha val="56000"/>
                  </a:srgbClr>
                </a:solidFill>
                <a:latin typeface="Inter" pitchFamily="34" charset="0"/>
                <a:ea typeface="Inter" pitchFamily="34" charset="-122"/>
                <a:cs typeface="Inter" pitchFamily="34" charset="-120"/>
              </a:rPr>
              <a:t>Apollo 17: last crewed Moon landing of Apollo era</a:t>
            </a:r>
            <a:endParaRPr lang="en-US" dirty="0"/>
          </a:p>
        </p:txBody>
      </p:sp>
      <p:sp>
        <p:nvSpPr>
          <p:cNvPr id="32" name="Object 31"/>
          <p:cNvSpPr/>
          <p:nvPr/>
        </p:nvSpPr>
        <p:spPr>
          <a:xfrm>
            <a:off x="6095464" y="2625858"/>
            <a:ext cx="133318" cy="133316"/>
          </a:xfrm>
          <a:prstGeom prst="ellipse">
            <a:avLst/>
          </a:prstGeom>
          <a:solidFill>
            <a:srgbClr val="ff8000"/>
          </a:solidFill>
        </p:spPr>
      </p:sp>
      <p:sp>
        <p:nvSpPr>
          <p:cNvPr id="33" name="Object 32"/>
          <p:cNvSpPr/>
          <p:nvPr/>
        </p:nvSpPr>
        <p:spPr>
          <a:xfrm>
            <a:off x="6324077" y="2562481"/>
            <a:ext cx="1812154" cy="266931"/>
          </a:xfrm>
          <a:prstGeom prst="rect">
            <a:avLst/>
          </a:prstGeom>
          <a:noFill/>
        </p:spPr>
        <p:txBody>
          <a:bodyPr wrap="square" rtlCol="0" anchor="t" bIns="0" lIns="0" rIns="0" tIns="0"/>
          <a:lstStyle/>
          <a:p>
            <a:pPr algn="l">
              <a:lnSpc>
                <a:spcPts val="2102"/>
              </a:lnSpc>
              <a:buNone/>
            </a:pPr>
            <a:r>
              <a:rPr lang="en-US" b="1" sz="1800" spc="-108" kern="0" dirty="0" smtClean="0">
                <a:solidFill>
                  <a:srgbClr val="333333"/>
                </a:solidFill>
                <a:latin typeface="Inter" pitchFamily="34" charset="0"/>
                <a:ea typeface="Inter" pitchFamily="34" charset="-122"/>
                <a:cs typeface="Inter" pitchFamily="34" charset="-120"/>
              </a:rPr>
              <a:t>2022</a:t>
            </a:r>
            <a:endParaRPr lang="en-US" dirty="0"/>
          </a:p>
        </p:txBody>
      </p:sp>
      <p:sp>
        <p:nvSpPr>
          <p:cNvPr id="34" name="Object 33"/>
          <p:cNvSpPr/>
          <p:nvPr/>
        </p:nvSpPr>
        <p:spPr>
          <a:xfrm>
            <a:off x="6324077" y="2906585"/>
            <a:ext cx="1812154" cy="792460"/>
          </a:xfrm>
          <a:prstGeom prst="rect">
            <a:avLst/>
          </a:prstGeom>
          <a:noFill/>
        </p:spPr>
        <p:txBody>
          <a:bodyPr wrap="square" rtlCol="0" anchor="t" bIns="0" lIns="0" rIns="0" tIns="0"/>
          <a:lstStyle/>
          <a:p>
            <a:pPr algn="l">
              <a:lnSpc>
                <a:spcPts val="2081"/>
              </a:lnSpc>
              <a:spcBef>
                <a:spcPts val="596"/>
              </a:spcBef>
              <a:buNone/>
            </a:pPr>
            <a:r>
              <a:rPr lang="en-US" sz="1500" spc="-30" kern="0" dirty="0" smtClean="0">
                <a:solidFill>
                  <a:srgbClr val="000000">
                    <a:alpha val="56000"/>
                  </a:srgbClr>
                </a:solidFill>
                <a:latin typeface="Inter" pitchFamily="34" charset="0"/>
                <a:ea typeface="Inter" pitchFamily="34" charset="-122"/>
                <a:cs typeface="Inter" pitchFamily="34" charset="-120"/>
              </a:rPr>
              <a:t>Artemis I: uncrewed SLS/Orion lunar mission</a:t>
            </a:r>
            <a:endParaRPr lang="en-US" dirty="0"/>
          </a:p>
        </p:txBody>
      </p:sp>
      <p:sp>
        <p:nvSpPr>
          <p:cNvPr id="35" name="Object 34"/>
          <p:cNvSpPr/>
          <p:nvPr/>
        </p:nvSpPr>
        <p:spPr>
          <a:xfrm>
            <a:off x="7327953" y="4830344"/>
            <a:ext cx="133318" cy="133317"/>
          </a:xfrm>
          <a:prstGeom prst="ellipse">
            <a:avLst/>
          </a:prstGeom>
          <a:solidFill>
            <a:srgbClr val="ff797a"/>
          </a:solidFill>
        </p:spPr>
      </p:sp>
      <p:sp>
        <p:nvSpPr>
          <p:cNvPr id="36" name="Object 35"/>
          <p:cNvSpPr/>
          <p:nvPr/>
        </p:nvSpPr>
        <p:spPr>
          <a:xfrm>
            <a:off x="7556515" y="4766967"/>
            <a:ext cx="1623606" cy="266931"/>
          </a:xfrm>
          <a:prstGeom prst="rect">
            <a:avLst/>
          </a:prstGeom>
          <a:noFill/>
        </p:spPr>
        <p:txBody>
          <a:bodyPr wrap="square" rtlCol="0" anchor="t" bIns="0" lIns="0" rIns="0" tIns="0"/>
          <a:lstStyle/>
          <a:p>
            <a:pPr algn="l">
              <a:lnSpc>
                <a:spcPts val="2102"/>
              </a:lnSpc>
              <a:buNone/>
            </a:pPr>
            <a:r>
              <a:rPr lang="en-US" b="1" sz="1800" spc="-108" kern="0" dirty="0" smtClean="0">
                <a:solidFill>
                  <a:srgbClr val="333333"/>
                </a:solidFill>
                <a:latin typeface="Inter" pitchFamily="34" charset="0"/>
                <a:ea typeface="Inter" pitchFamily="34" charset="-122"/>
                <a:cs typeface="Inter" pitchFamily="34" charset="-120"/>
              </a:rPr>
              <a:t>2025</a:t>
            </a:r>
            <a:endParaRPr lang="en-US" dirty="0"/>
          </a:p>
        </p:txBody>
      </p:sp>
      <p:sp>
        <p:nvSpPr>
          <p:cNvPr id="37" name="Object 36"/>
          <p:cNvSpPr/>
          <p:nvPr/>
        </p:nvSpPr>
        <p:spPr>
          <a:xfrm>
            <a:off x="7556515" y="5111071"/>
            <a:ext cx="1623606" cy="528307"/>
          </a:xfrm>
          <a:prstGeom prst="rect">
            <a:avLst/>
          </a:prstGeom>
          <a:noFill/>
        </p:spPr>
        <p:txBody>
          <a:bodyPr wrap="square" rtlCol="0" anchor="t" bIns="0" lIns="0" rIns="0" tIns="0"/>
          <a:lstStyle/>
          <a:p>
            <a:pPr algn="l">
              <a:lnSpc>
                <a:spcPts val="2081"/>
              </a:lnSpc>
              <a:spcBef>
                <a:spcPts val="596"/>
              </a:spcBef>
              <a:buNone/>
            </a:pPr>
            <a:r>
              <a:rPr lang="en-US" sz="1500" spc="-30" kern="0" dirty="0" smtClean="0">
                <a:solidFill>
                  <a:srgbClr val="000000">
                    <a:alpha val="56000"/>
                  </a:srgbClr>
                </a:solidFill>
                <a:latin typeface="Inter" pitchFamily="34" charset="0"/>
                <a:ea typeface="Inter" pitchFamily="34" charset="-122"/>
                <a:cs typeface="Inter" pitchFamily="34" charset="-120"/>
              </a:rPr>
              <a:t>Artemis II: crewed lunar flyby (NET)</a:t>
            </a:r>
            <a:endParaRPr lang="en-US" dirty="0"/>
          </a:p>
        </p:txBody>
      </p:sp>
      <p:sp>
        <p:nvSpPr>
          <p:cNvPr id="38" name="Object 37"/>
          <p:cNvSpPr/>
          <p:nvPr/>
        </p:nvSpPr>
        <p:spPr>
          <a:xfrm>
            <a:off x="8560332" y="2625858"/>
            <a:ext cx="133318" cy="133316"/>
          </a:xfrm>
          <a:prstGeom prst="ellipse">
            <a:avLst/>
          </a:prstGeom>
          <a:solidFill>
            <a:srgbClr val="22aaee"/>
          </a:solidFill>
        </p:spPr>
      </p:sp>
      <p:sp>
        <p:nvSpPr>
          <p:cNvPr id="39" name="Object 38"/>
          <p:cNvSpPr/>
          <p:nvPr/>
        </p:nvSpPr>
        <p:spPr>
          <a:xfrm>
            <a:off x="8788954" y="2562481"/>
            <a:ext cx="1738830" cy="266931"/>
          </a:xfrm>
          <a:prstGeom prst="rect">
            <a:avLst/>
          </a:prstGeom>
          <a:noFill/>
        </p:spPr>
        <p:txBody>
          <a:bodyPr wrap="square" rtlCol="0" anchor="t" bIns="0" lIns="0" rIns="0" tIns="0"/>
          <a:lstStyle/>
          <a:p>
            <a:pPr algn="l">
              <a:lnSpc>
                <a:spcPts val="2102"/>
              </a:lnSpc>
              <a:buNone/>
            </a:pPr>
            <a:r>
              <a:rPr lang="en-US" b="1" sz="1800" spc="-108" kern="0" dirty="0" smtClean="0">
                <a:solidFill>
                  <a:srgbClr val="333333"/>
                </a:solidFill>
                <a:latin typeface="Inter" pitchFamily="34" charset="0"/>
                <a:ea typeface="Inter" pitchFamily="34" charset="-122"/>
                <a:cs typeface="Inter" pitchFamily="34" charset="-120"/>
              </a:rPr>
              <a:t>2026</a:t>
            </a:r>
            <a:endParaRPr lang="en-US" dirty="0"/>
          </a:p>
        </p:txBody>
      </p:sp>
      <p:sp>
        <p:nvSpPr>
          <p:cNvPr id="40" name="Object 39"/>
          <p:cNvSpPr/>
          <p:nvPr/>
        </p:nvSpPr>
        <p:spPr>
          <a:xfrm>
            <a:off x="8788954" y="2906585"/>
            <a:ext cx="1738830" cy="528307"/>
          </a:xfrm>
          <a:prstGeom prst="rect">
            <a:avLst/>
          </a:prstGeom>
          <a:noFill/>
        </p:spPr>
        <p:txBody>
          <a:bodyPr wrap="square" rtlCol="0" anchor="t" bIns="0" lIns="0" rIns="0" tIns="0"/>
          <a:lstStyle/>
          <a:p>
            <a:pPr algn="l">
              <a:lnSpc>
                <a:spcPts val="2081"/>
              </a:lnSpc>
              <a:spcBef>
                <a:spcPts val="596"/>
              </a:spcBef>
              <a:buNone/>
            </a:pPr>
            <a:r>
              <a:rPr lang="en-US" sz="1500" spc="-30" kern="0" dirty="0" smtClean="0">
                <a:solidFill>
                  <a:srgbClr val="000000">
                    <a:alpha val="56000"/>
                  </a:srgbClr>
                </a:solidFill>
                <a:latin typeface="Inter" pitchFamily="34" charset="0"/>
                <a:ea typeface="Inter" pitchFamily="34" charset="-122"/>
                <a:cs typeface="Inter" pitchFamily="34" charset="-120"/>
              </a:rPr>
              <a:t>Artemis III: crewed lunar landing (NET)</a:t>
            </a:r>
            <a:endParaRPr lang="en-US" dirty="0"/>
          </a:p>
        </p:txBody>
      </p:sp>
      <p:sp>
        <p:nvSpPr>
          <p:cNvPr id="41" name="Object 40"/>
          <p:cNvSpPr/>
          <p:nvPr/>
        </p:nvSpPr>
        <p:spPr>
          <a:xfrm>
            <a:off x="9792821" y="4830344"/>
            <a:ext cx="133314" cy="133317"/>
          </a:xfrm>
          <a:prstGeom prst="ellipse">
            <a:avLst/>
          </a:prstGeom>
          <a:solidFill>
            <a:srgbClr val="ffd9ad"/>
          </a:solidFill>
        </p:spPr>
      </p:sp>
      <p:sp>
        <p:nvSpPr>
          <p:cNvPr id="42" name="Object 41"/>
          <p:cNvSpPr/>
          <p:nvPr/>
        </p:nvSpPr>
        <p:spPr>
          <a:xfrm>
            <a:off x="10021392" y="4766967"/>
            <a:ext cx="1895953" cy="266931"/>
          </a:xfrm>
          <a:prstGeom prst="rect">
            <a:avLst/>
          </a:prstGeom>
          <a:noFill/>
        </p:spPr>
        <p:txBody>
          <a:bodyPr wrap="square" rtlCol="0" anchor="t" bIns="0" lIns="0" rIns="0" tIns="0"/>
          <a:lstStyle/>
          <a:p>
            <a:pPr algn="l">
              <a:lnSpc>
                <a:spcPts val="2102"/>
              </a:lnSpc>
              <a:buNone/>
            </a:pPr>
            <a:r>
              <a:rPr lang="en-US" b="1" sz="1800" spc="-108" kern="0" dirty="0" smtClean="0">
                <a:solidFill>
                  <a:srgbClr val="333333"/>
                </a:solidFill>
                <a:latin typeface="Inter" pitchFamily="34" charset="0"/>
                <a:ea typeface="Inter" pitchFamily="34" charset="-122"/>
                <a:cs typeface="Inter" pitchFamily="34" charset="-120"/>
              </a:rPr>
              <a:t>2028</a:t>
            </a:r>
            <a:endParaRPr lang="en-US" dirty="0"/>
          </a:p>
        </p:txBody>
      </p:sp>
      <p:sp>
        <p:nvSpPr>
          <p:cNvPr id="43" name="Object 42"/>
          <p:cNvSpPr/>
          <p:nvPr/>
        </p:nvSpPr>
        <p:spPr>
          <a:xfrm>
            <a:off x="10021392" y="5111071"/>
            <a:ext cx="1895953" cy="792460"/>
          </a:xfrm>
          <a:prstGeom prst="rect">
            <a:avLst/>
          </a:prstGeom>
          <a:noFill/>
        </p:spPr>
        <p:txBody>
          <a:bodyPr wrap="square" rtlCol="0" anchor="t" bIns="0" lIns="0" rIns="0" tIns="0"/>
          <a:lstStyle/>
          <a:p>
            <a:pPr algn="l">
              <a:lnSpc>
                <a:spcPts val="2081"/>
              </a:lnSpc>
              <a:spcBef>
                <a:spcPts val="596"/>
              </a:spcBef>
              <a:buNone/>
            </a:pPr>
            <a:r>
              <a:rPr lang="en-US" sz="1500" spc="-30" kern="0" dirty="0" smtClean="0">
                <a:solidFill>
                  <a:srgbClr val="000000">
                    <a:alpha val="56000"/>
                  </a:srgbClr>
                </a:solidFill>
                <a:latin typeface="Inter" pitchFamily="34" charset="0"/>
                <a:ea typeface="Inter" pitchFamily="34" charset="-122"/>
                <a:cs typeface="Inter" pitchFamily="34" charset="-120"/>
              </a:rPr>
              <a:t>Artemis IV: Gateway assembly; SLS Block 1B (NET)</a:t>
            </a:r>
            <a:endParaRPr lang="en-US" dirty="0"/>
          </a:p>
        </p:txBody>
      </p:sp>
      <p:sp>
        <p:nvSpPr>
          <p:cNvPr id="44" name="Object 43"/>
          <p:cNvSpPr/>
          <p:nvPr/>
        </p:nvSpPr>
        <p:spPr>
          <a:xfrm>
            <a:off x="11865183" y="6497898"/>
            <a:ext cx="133317" cy="237669"/>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222222"/>
        </a:solidFill>
        <a:effectLst/>
      </p:bgPr>
    </p:bg>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rtlCol="0" anchor="t" bIns="0" lIns="0" rIns="0" tIns="0"/>
          <a:lstStyle/>
          <a:p>
            <a:pPr algn="ctr">
              <a:lnSpc>
                <a:spcPts val="4380"/>
              </a:lnSpc>
              <a:buNone/>
            </a:pPr>
            <a:r>
              <a:rPr lang="en-US" b="1" sz="3750" spc="-225" kern="0" dirty="0" smtClean="0">
                <a:solidFill>
                  <a:srgbClr val="ffffff"/>
                </a:solidFill>
                <a:latin typeface="Inter" pitchFamily="34" charset="0"/>
                <a:ea typeface="Inter" pitchFamily="34" charset="-122"/>
                <a:cs typeface="Inter" pitchFamily="34" charset="-120"/>
              </a:rPr>
              <a:t>Budget Trends (Inflation-Adjusted)</a:t>
            </a:r>
            <a:endParaRPr lang="en-US" dirty="0"/>
          </a:p>
        </p:txBody>
      </p:sp>
      <p:pic>
        <p:nvPicPr>
          <p:cNvPr id="3" name="Object 2" descr="">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42714" y="1875956"/>
            <a:ext cx="3923319" cy="895126"/>
          </a:xfrm>
          <a:prstGeom prst="rect">
            <a:avLst/>
          </a:prstGeom>
        </p:spPr>
      </p:pic>
      <p:pic>
        <p:nvPicPr>
          <p:cNvPr id="4" name="Object 3" descr="">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395349"/>
            <a:ext cx="1152237" cy="1276031"/>
          </a:xfrm>
          <a:prstGeom prst="rect">
            <a:avLst/>
          </a:prstGeom>
        </p:spPr>
      </p:pic>
      <p:sp>
        <p:nvSpPr>
          <p:cNvPr id="5" name="Object 4"/>
          <p:cNvSpPr/>
          <p:nvPr/>
        </p:nvSpPr>
        <p:spPr>
          <a:xfrm>
            <a:off x="1333167" y="2187623"/>
            <a:ext cx="3258015" cy="266931"/>
          </a:xfrm>
          <a:prstGeom prst="rect">
            <a:avLst/>
          </a:prstGeom>
          <a:noFill/>
        </p:spPr>
        <p:txBody>
          <a:bodyPr wrap="square" rtlCol="0" anchor="ctr" bIns="0" lIns="0" rIns="0" tIns="0"/>
          <a:lstStyle/>
          <a:p>
            <a:pPr algn="l">
              <a:lnSpc>
                <a:spcPts val="2102"/>
              </a:lnSpc>
              <a:buNone/>
            </a:pPr>
            <a:r>
              <a:rPr lang="en-US" b="1" sz="1800" spc="-108" kern="0" dirty="0" smtClean="0">
                <a:solidFill>
                  <a:srgbClr val="333333"/>
                </a:solidFill>
                <a:latin typeface="Inter" pitchFamily="34" charset="0"/>
                <a:ea typeface="Inter" pitchFamily="34" charset="-122"/>
                <a:cs typeface="Inter" pitchFamily="34" charset="-120"/>
              </a:rPr>
              <a:t>Apollo Peak (1966)</a:t>
            </a:r>
            <a:endParaRPr lang="en-US" dirty="0"/>
          </a:p>
        </p:txBody>
      </p:sp>
      <p:pic>
        <p:nvPicPr>
          <p:cNvPr id="6" name="Object 5" descr="">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42714" y="2859166"/>
            <a:ext cx="3323394" cy="895126"/>
          </a:xfrm>
          <a:prstGeom prst="rect">
            <a:avLst/>
          </a:prstGeom>
        </p:spPr>
      </p:pic>
      <p:pic>
        <p:nvPicPr>
          <p:cNvPr id="7" name="Object 6" descr="">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0" y="2688998"/>
            <a:ext cx="1152237" cy="971307"/>
          </a:xfrm>
          <a:prstGeom prst="rect">
            <a:avLst/>
          </a:prstGeom>
        </p:spPr>
      </p:pic>
      <p:sp>
        <p:nvSpPr>
          <p:cNvPr id="8" name="Object 7"/>
          <p:cNvSpPr/>
          <p:nvPr/>
        </p:nvSpPr>
        <p:spPr>
          <a:xfrm>
            <a:off x="1333167" y="3170834"/>
            <a:ext cx="2606500" cy="266931"/>
          </a:xfrm>
          <a:prstGeom prst="rect">
            <a:avLst/>
          </a:prstGeom>
          <a:noFill/>
        </p:spPr>
        <p:txBody>
          <a:bodyPr wrap="square" rtlCol="0" anchor="ctr" bIns="0" lIns="0" rIns="0" tIns="0"/>
          <a:lstStyle/>
          <a:p>
            <a:pPr algn="l">
              <a:lnSpc>
                <a:spcPts val="2102"/>
              </a:lnSpc>
              <a:buNone/>
            </a:pPr>
            <a:r>
              <a:rPr lang="en-US" b="1" sz="1800" spc="-108" kern="0" dirty="0" smtClean="0">
                <a:solidFill>
                  <a:srgbClr val="333333"/>
                </a:solidFill>
                <a:latin typeface="Inter" pitchFamily="34" charset="0"/>
                <a:ea typeface="Inter" pitchFamily="34" charset="-122"/>
                <a:cs typeface="Inter" pitchFamily="34" charset="-120"/>
              </a:rPr>
              <a:t>Artemis Era (2020)</a:t>
            </a:r>
            <a:endParaRPr lang="en-US" dirty="0"/>
          </a:p>
        </p:txBody>
      </p:sp>
      <p:pic>
        <p:nvPicPr>
          <p:cNvPr id="9" name="Object 8" descr="">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42714" y="3842377"/>
            <a:ext cx="3323394" cy="895126"/>
          </a:xfrm>
          <a:prstGeom prst="rect">
            <a:avLst/>
          </a:prstGeom>
        </p:spPr>
      </p:pic>
      <p:pic>
        <p:nvPicPr>
          <p:cNvPr id="10" name="Object 9" descr="">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0" y="3937604"/>
            <a:ext cx="1152237" cy="971307"/>
          </a:xfrm>
          <a:prstGeom prst="rect">
            <a:avLst/>
          </a:prstGeom>
        </p:spPr>
      </p:pic>
      <p:sp>
        <p:nvSpPr>
          <p:cNvPr id="11" name="Object 10"/>
          <p:cNvSpPr/>
          <p:nvPr/>
        </p:nvSpPr>
        <p:spPr>
          <a:xfrm>
            <a:off x="1333167" y="4154044"/>
            <a:ext cx="2597880" cy="266931"/>
          </a:xfrm>
          <a:prstGeom prst="rect">
            <a:avLst/>
          </a:prstGeom>
          <a:noFill/>
        </p:spPr>
        <p:txBody>
          <a:bodyPr wrap="square" rtlCol="0" anchor="ctr" bIns="0" lIns="0" rIns="0" tIns="0"/>
          <a:lstStyle/>
          <a:p>
            <a:pPr algn="l">
              <a:lnSpc>
                <a:spcPts val="2102"/>
              </a:lnSpc>
              <a:buNone/>
            </a:pPr>
            <a:r>
              <a:rPr lang="en-US" b="1" sz="1800" spc="-108" kern="0" dirty="0" smtClean="0">
                <a:solidFill>
                  <a:srgbClr val="333333"/>
                </a:solidFill>
                <a:latin typeface="Inter" pitchFamily="34" charset="0"/>
                <a:ea typeface="Inter" pitchFamily="34" charset="-122"/>
                <a:cs typeface="Inter" pitchFamily="34" charset="-120"/>
              </a:rPr>
              <a:t>Artemis Projected (2024)</a:t>
            </a:r>
            <a:endParaRPr lang="en-US" dirty="0"/>
          </a:p>
        </p:txBody>
      </p:sp>
      <p:pic>
        <p:nvPicPr>
          <p:cNvPr id="12" name="Object 11" descr="">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42714" y="4825587"/>
            <a:ext cx="10579629" cy="895126"/>
          </a:xfrm>
          <a:prstGeom prst="rect">
            <a:avLst/>
          </a:prstGeom>
        </p:spPr>
      </p:pic>
      <p:pic>
        <p:nvPicPr>
          <p:cNvPr id="13" name="Object 12" descr="">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0" y="4920813"/>
            <a:ext cx="1152237" cy="1276031"/>
          </a:xfrm>
          <a:prstGeom prst="rect">
            <a:avLst/>
          </a:prstGeom>
        </p:spPr>
      </p:pic>
      <p:sp>
        <p:nvSpPr>
          <p:cNvPr id="14" name="Object 13"/>
          <p:cNvSpPr/>
          <p:nvPr/>
        </p:nvSpPr>
        <p:spPr>
          <a:xfrm>
            <a:off x="1333167" y="5137254"/>
            <a:ext cx="10570107" cy="266931"/>
          </a:xfrm>
          <a:prstGeom prst="rect">
            <a:avLst/>
          </a:prstGeom>
          <a:noFill/>
        </p:spPr>
        <p:txBody>
          <a:bodyPr wrap="square" rtlCol="0" anchor="ctr" bIns="0" lIns="0" rIns="0" tIns="0"/>
          <a:lstStyle/>
          <a:p>
            <a:pPr algn="l">
              <a:lnSpc>
                <a:spcPts val="2102"/>
              </a:lnSpc>
              <a:buNone/>
            </a:pPr>
            <a:r>
              <a:rPr lang="en-US" b="1" sz="1800" spc="-108" kern="0" dirty="0" smtClean="0">
                <a:solidFill>
                  <a:srgbClr val="333333"/>
                </a:solidFill>
                <a:latin typeface="Inter" pitchFamily="34" charset="0"/>
                <a:ea typeface="Inter" pitchFamily="34" charset="-122"/>
                <a:cs typeface="Inter" pitchFamily="34" charset="-120"/>
              </a:rPr>
              <a:t>NASA Constant-$ Peak</a:t>
            </a:r>
            <a:endParaRPr lang="en-US" dirty="0"/>
          </a:p>
        </p:txBody>
      </p:sp>
      <p:sp>
        <p:nvSpPr>
          <p:cNvPr id="15" name="Object 14"/>
          <p:cNvSpPr/>
          <p:nvPr/>
        </p:nvSpPr>
        <p:spPr>
          <a:xfrm>
            <a:off x="11874706" y="6497898"/>
            <a:ext cx="123794" cy="237669"/>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222222"/>
        </a:solidFill>
        <a:effectLst/>
      </p:bgPr>
    </p:bg>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rtlCol="0" anchor="t" bIns="0" lIns="0" rIns="0" tIns="0"/>
          <a:lstStyle/>
          <a:p>
            <a:pPr algn="ctr">
              <a:lnSpc>
                <a:spcPts val="4380"/>
              </a:lnSpc>
              <a:buNone/>
            </a:pPr>
            <a:r>
              <a:rPr lang="en-US" b="1" sz="3750" spc="-225" kern="0" dirty="0" smtClean="0">
                <a:solidFill>
                  <a:srgbClr val="ffffff"/>
                </a:solidFill>
                <a:latin typeface="Inter" pitchFamily="34" charset="0"/>
                <a:ea typeface="Inter" pitchFamily="34" charset="-122"/>
                <a:cs typeface="Inter" pitchFamily="34" charset="-120"/>
              </a:rPr>
              <a:t>Technology Advances: Materials, Computing, Guidance</a:t>
            </a:r>
            <a:endParaRPr lang="en-US" dirty="0"/>
          </a:p>
        </p:txBody>
      </p:sp>
      <p:sp>
        <p:nvSpPr>
          <p:cNvPr id="3" name="Object 2"/>
          <p:cNvSpPr/>
          <p:nvPr/>
        </p:nvSpPr>
        <p:spPr>
          <a:xfrm>
            <a:off x="476131" y="1590277"/>
            <a:ext cx="5523119" cy="2109260"/>
          </a:xfrm>
          <a:prstGeom prst="rect">
            <a:avLst/>
          </a:prstGeom>
          <a:solidFill>
            <a:srgbClr val="22aaee"/>
          </a:solidFill>
        </p:spPr>
      </p:sp>
      <p:sp>
        <p:nvSpPr>
          <p:cNvPr id="4" name="Object 3"/>
          <p:cNvSpPr/>
          <p:nvPr/>
        </p:nvSpPr>
        <p:spPr>
          <a:xfrm>
            <a:off x="761810" y="1816539"/>
            <a:ext cx="5551687" cy="340334"/>
          </a:xfrm>
          <a:prstGeom prst="rect">
            <a:avLst/>
          </a:prstGeom>
          <a:noFill/>
        </p:spPr>
        <p:txBody>
          <a:bodyPr wrap="square" rtlCol="0" anchor="t" bIns="0" lIns="0" rIns="0" tIns="0"/>
          <a:lstStyle/>
          <a:p>
            <a:pPr algn="l">
              <a:lnSpc>
                <a:spcPts val="2681"/>
              </a:lnSpc>
              <a:buNone/>
            </a:pPr>
            <a:r>
              <a:rPr lang="en-US" b="1" sz="2295" spc="-138" kern="0" dirty="0" smtClean="0">
                <a:solidFill>
                  <a:srgbClr val="333333"/>
                </a:solidFill>
                <a:latin typeface="Inter" pitchFamily="34" charset="0"/>
                <a:ea typeface="Inter" pitchFamily="34" charset="-122"/>
                <a:cs typeface="Inter" pitchFamily="34" charset="-120"/>
              </a:rPr>
              <a:t>Materials</a:t>
            </a:r>
            <a:endParaRPr lang="en-US" dirty="0"/>
          </a:p>
        </p:txBody>
      </p:sp>
      <p:sp>
        <p:nvSpPr>
          <p:cNvPr id="5" name="Object 4"/>
          <p:cNvSpPr/>
          <p:nvPr/>
        </p:nvSpPr>
        <p:spPr>
          <a:xfrm>
            <a:off x="761810" y="2278584"/>
            <a:ext cx="5551687" cy="1188344"/>
          </a:xfrm>
          <a:prstGeom prst="rect">
            <a:avLst/>
          </a:prstGeom>
          <a:noFill/>
        </p:spPr>
        <p:txBody>
          <a:bodyPr wrap="square" rtlCol="0" anchor="t" bIns="0" lIns="0" rIns="0" tIns="0"/>
          <a:lstStyle/>
          <a:p>
            <a:pPr algn="l">
              <a:lnSpc>
                <a:spcPts val="2341"/>
              </a:lnSpc>
              <a:spcBef>
                <a:spcPts val="940"/>
              </a:spcBef>
              <a:buNone/>
            </a:pPr>
            <a:r>
              <a:rPr lang="en-US" sz="1688" spc="-34" kern="0" dirty="0" smtClean="0">
                <a:solidFill>
                  <a:srgbClr val="000000">
                    <a:alpha val="56000"/>
                  </a:srgbClr>
                </a:solidFill>
                <a:latin typeface="Inter" pitchFamily="34" charset="0"/>
                <a:ea typeface="Inter" pitchFamily="34" charset="-122"/>
                <a:cs typeface="Inter" pitchFamily="34" charset="-120"/>
              </a:rPr>
              <a:t>From aluminum alloys to Al-Li, composites, and additive-manufactured engine parts. Thermal protection: ablative heat shields → refined TPS materials and arc-jet validated repairs.</a:t>
            </a:r>
            <a:endParaRPr lang="en-US" dirty="0"/>
          </a:p>
        </p:txBody>
      </p:sp>
      <p:sp>
        <p:nvSpPr>
          <p:cNvPr id="6" name="Object 5"/>
          <p:cNvSpPr/>
          <p:nvPr/>
        </p:nvSpPr>
        <p:spPr>
          <a:xfrm>
            <a:off x="6189702" y="1590277"/>
            <a:ext cx="5523119" cy="2109260"/>
          </a:xfrm>
          <a:prstGeom prst="rect">
            <a:avLst/>
          </a:prstGeom>
          <a:solidFill>
            <a:srgbClr val="ffd9ad"/>
          </a:solidFill>
        </p:spPr>
      </p:sp>
      <p:sp>
        <p:nvSpPr>
          <p:cNvPr id="7" name="Object 6"/>
          <p:cNvSpPr/>
          <p:nvPr/>
        </p:nvSpPr>
        <p:spPr>
          <a:xfrm>
            <a:off x="6475381" y="1816539"/>
            <a:ext cx="5551687" cy="340334"/>
          </a:xfrm>
          <a:prstGeom prst="rect">
            <a:avLst/>
          </a:prstGeom>
          <a:noFill/>
        </p:spPr>
        <p:txBody>
          <a:bodyPr wrap="square" rtlCol="0" anchor="t" bIns="0" lIns="0" rIns="0" tIns="0"/>
          <a:lstStyle/>
          <a:p>
            <a:pPr algn="l">
              <a:lnSpc>
                <a:spcPts val="2681"/>
              </a:lnSpc>
              <a:buNone/>
            </a:pPr>
            <a:r>
              <a:rPr lang="en-US" b="1" sz="2295" spc="-138" kern="0" dirty="0" smtClean="0">
                <a:solidFill>
                  <a:srgbClr val="333333"/>
                </a:solidFill>
                <a:latin typeface="Inter" pitchFamily="34" charset="0"/>
                <a:ea typeface="Inter" pitchFamily="34" charset="-122"/>
                <a:cs typeface="Inter" pitchFamily="34" charset="-120"/>
              </a:rPr>
              <a:t>Computing</a:t>
            </a:r>
            <a:endParaRPr lang="en-US" dirty="0"/>
          </a:p>
        </p:txBody>
      </p:sp>
      <p:sp>
        <p:nvSpPr>
          <p:cNvPr id="8" name="Object 7"/>
          <p:cNvSpPr/>
          <p:nvPr/>
        </p:nvSpPr>
        <p:spPr>
          <a:xfrm>
            <a:off x="6475381" y="2278584"/>
            <a:ext cx="5551687" cy="1188344"/>
          </a:xfrm>
          <a:prstGeom prst="rect">
            <a:avLst/>
          </a:prstGeom>
          <a:noFill/>
        </p:spPr>
        <p:txBody>
          <a:bodyPr wrap="square" rtlCol="0" anchor="t" bIns="0" lIns="0" rIns="0" tIns="0"/>
          <a:lstStyle/>
          <a:p>
            <a:pPr algn="l">
              <a:lnSpc>
                <a:spcPts val="2341"/>
              </a:lnSpc>
              <a:spcBef>
                <a:spcPts val="940"/>
              </a:spcBef>
              <a:buNone/>
            </a:pPr>
            <a:r>
              <a:rPr lang="en-US" sz="1688" spc="-34" kern="0" dirty="0" smtClean="0">
                <a:solidFill>
                  <a:srgbClr val="000000">
                    <a:alpha val="56000"/>
                  </a:srgbClr>
                </a:solidFill>
                <a:latin typeface="Inter" pitchFamily="34" charset="0"/>
                <a:ea typeface="Inter" pitchFamily="34" charset="-122"/>
                <a:cs typeface="Inter" pitchFamily="34" charset="-120"/>
              </a:rPr>
              <a:t>Apollo Guidance Computer: tens of kilobytes of memory; deterministic real-time design. Modern rad-hard processors: orders-of-magnitude more compute; fault tolerance; model-based FSW.</a:t>
            </a:r>
            <a:endParaRPr lang="en-US" dirty="0"/>
          </a:p>
        </p:txBody>
      </p:sp>
      <p:sp>
        <p:nvSpPr>
          <p:cNvPr id="9" name="Object 8"/>
          <p:cNvSpPr/>
          <p:nvPr/>
        </p:nvSpPr>
        <p:spPr>
          <a:xfrm>
            <a:off x="476131" y="3889990"/>
            <a:ext cx="5523119" cy="2109260"/>
          </a:xfrm>
          <a:prstGeom prst="rect">
            <a:avLst/>
          </a:prstGeom>
          <a:solidFill>
            <a:srgbClr val="fec088"/>
          </a:solidFill>
        </p:spPr>
      </p:sp>
      <p:sp>
        <p:nvSpPr>
          <p:cNvPr id="10" name="Object 9"/>
          <p:cNvSpPr/>
          <p:nvPr/>
        </p:nvSpPr>
        <p:spPr>
          <a:xfrm>
            <a:off x="761810" y="4116251"/>
            <a:ext cx="5551687" cy="340334"/>
          </a:xfrm>
          <a:prstGeom prst="rect">
            <a:avLst/>
          </a:prstGeom>
          <a:noFill/>
        </p:spPr>
        <p:txBody>
          <a:bodyPr wrap="square" rtlCol="0" anchor="t" bIns="0" lIns="0" rIns="0" tIns="0"/>
          <a:lstStyle/>
          <a:p>
            <a:pPr algn="l">
              <a:lnSpc>
                <a:spcPts val="2681"/>
              </a:lnSpc>
              <a:buNone/>
            </a:pPr>
            <a:r>
              <a:rPr lang="en-US" b="1" sz="2295" spc="-138" kern="0" dirty="0" smtClean="0">
                <a:solidFill>
                  <a:srgbClr val="333333"/>
                </a:solidFill>
                <a:latin typeface="Inter" pitchFamily="34" charset="0"/>
                <a:ea typeface="Inter" pitchFamily="34" charset="-122"/>
                <a:cs typeface="Inter" pitchFamily="34" charset="-120"/>
              </a:rPr>
              <a:t>Guidance, Navigation &amp; Control</a:t>
            </a:r>
            <a:endParaRPr lang="en-US" dirty="0"/>
          </a:p>
        </p:txBody>
      </p:sp>
      <p:sp>
        <p:nvSpPr>
          <p:cNvPr id="11" name="Object 10"/>
          <p:cNvSpPr/>
          <p:nvPr/>
        </p:nvSpPr>
        <p:spPr>
          <a:xfrm>
            <a:off x="761810" y="4578297"/>
            <a:ext cx="5551687" cy="1188344"/>
          </a:xfrm>
          <a:prstGeom prst="rect">
            <a:avLst/>
          </a:prstGeom>
          <a:noFill/>
        </p:spPr>
        <p:txBody>
          <a:bodyPr wrap="square" rtlCol="0" anchor="t" bIns="0" lIns="0" rIns="0" tIns="0"/>
          <a:lstStyle/>
          <a:p>
            <a:pPr algn="l">
              <a:lnSpc>
                <a:spcPts val="2341"/>
              </a:lnSpc>
              <a:spcBef>
                <a:spcPts val="940"/>
              </a:spcBef>
              <a:buNone/>
            </a:pPr>
            <a:r>
              <a:rPr lang="en-US" sz="1688" spc="-34" kern="0" dirty="0" smtClean="0">
                <a:solidFill>
                  <a:srgbClr val="000000">
                    <a:alpha val="56000"/>
                  </a:srgbClr>
                </a:solidFill>
                <a:latin typeface="Inter" pitchFamily="34" charset="0"/>
                <a:ea typeface="Inter" pitchFamily="34" charset="-122"/>
                <a:cs typeface="Inter" pitchFamily="34" charset="-120"/>
              </a:rPr>
              <a:t>Inertial platforms → strapdown IMUs + star trackers + GNSS assist near Earth. Terrain Relative Navigation (TRN), hazard detection LIDAR, precision powered descent for landers.</a:t>
            </a:r>
            <a:endParaRPr lang="en-US" dirty="0"/>
          </a:p>
        </p:txBody>
      </p:sp>
      <p:sp>
        <p:nvSpPr>
          <p:cNvPr id="12" name="Object 11"/>
          <p:cNvSpPr/>
          <p:nvPr/>
        </p:nvSpPr>
        <p:spPr>
          <a:xfrm>
            <a:off x="6189702" y="3889990"/>
            <a:ext cx="5523119" cy="2109260"/>
          </a:xfrm>
          <a:prstGeom prst="rect">
            <a:avLst/>
          </a:prstGeom>
          <a:solidFill>
            <a:srgbClr val="fd864d"/>
          </a:solidFill>
        </p:spPr>
      </p:sp>
      <p:sp>
        <p:nvSpPr>
          <p:cNvPr id="13" name="Object 12"/>
          <p:cNvSpPr/>
          <p:nvPr/>
        </p:nvSpPr>
        <p:spPr>
          <a:xfrm>
            <a:off x="6475381" y="4116251"/>
            <a:ext cx="5551687" cy="340334"/>
          </a:xfrm>
          <a:prstGeom prst="rect">
            <a:avLst/>
          </a:prstGeom>
          <a:noFill/>
        </p:spPr>
        <p:txBody>
          <a:bodyPr wrap="square" rtlCol="0" anchor="t" bIns="0" lIns="0" rIns="0" tIns="0"/>
          <a:lstStyle/>
          <a:p>
            <a:pPr algn="l">
              <a:lnSpc>
                <a:spcPts val="2681"/>
              </a:lnSpc>
              <a:buNone/>
            </a:pPr>
            <a:r>
              <a:rPr lang="en-US" b="1" sz="2295" spc="-138" kern="0" dirty="0" smtClean="0">
                <a:solidFill>
                  <a:srgbClr val="333333"/>
                </a:solidFill>
                <a:latin typeface="Inter" pitchFamily="34" charset="0"/>
                <a:ea typeface="Inter" pitchFamily="34" charset="-122"/>
                <a:cs typeface="Inter" pitchFamily="34" charset="-120"/>
              </a:rPr>
              <a:t>Systems Integration</a:t>
            </a:r>
            <a:endParaRPr lang="en-US" dirty="0"/>
          </a:p>
        </p:txBody>
      </p:sp>
      <p:sp>
        <p:nvSpPr>
          <p:cNvPr id="14" name="Object 13"/>
          <p:cNvSpPr/>
          <p:nvPr/>
        </p:nvSpPr>
        <p:spPr>
          <a:xfrm>
            <a:off x="6475381" y="4578297"/>
            <a:ext cx="5551687" cy="891258"/>
          </a:xfrm>
          <a:prstGeom prst="rect">
            <a:avLst/>
          </a:prstGeom>
          <a:noFill/>
        </p:spPr>
        <p:txBody>
          <a:bodyPr wrap="square" rtlCol="0" anchor="t" bIns="0" lIns="0" rIns="0" tIns="0"/>
          <a:lstStyle/>
          <a:p>
            <a:pPr algn="l">
              <a:lnSpc>
                <a:spcPts val="2341"/>
              </a:lnSpc>
              <a:spcBef>
                <a:spcPts val="940"/>
              </a:spcBef>
              <a:buNone/>
            </a:pPr>
            <a:r>
              <a:rPr lang="en-US" sz="1688" spc="-34" kern="0" dirty="0" smtClean="0">
                <a:solidFill>
                  <a:srgbClr val="000000">
                    <a:alpha val="56000"/>
                  </a:srgbClr>
                </a:solidFill>
                <a:latin typeface="Inter" pitchFamily="34" charset="0"/>
                <a:ea typeface="Inter" pitchFamily="34" charset="-122"/>
                <a:cs typeface="Inter" pitchFamily="34" charset="-120"/>
              </a:rPr>
              <a:t>Digital twins and HIL testbeds for avionics and propulsion. Closed-loop ECLSS improvements; deep-space comms including optical/laser links.</a:t>
            </a:r>
            <a:endParaRPr lang="en-US" dirty="0"/>
          </a:p>
        </p:txBody>
      </p:sp>
      <p:sp>
        <p:nvSpPr>
          <p:cNvPr id="15" name="Object 14"/>
          <p:cNvSpPr/>
          <p:nvPr/>
        </p:nvSpPr>
        <p:spPr>
          <a:xfrm>
            <a:off x="11865183" y="6497898"/>
            <a:ext cx="133317" cy="237669"/>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rtlCol="0" anchor="t" bIns="0" lIns="0" rIns="0" tIns="0"/>
          <a:lstStyle/>
          <a:p>
            <a:pPr algn="ctr">
              <a:lnSpc>
                <a:spcPts val="4380"/>
              </a:lnSpc>
              <a:buNone/>
            </a:pPr>
            <a:r>
              <a:rPr lang="en-US" b="1" sz="3750" spc="-225" kern="0" dirty="0" smtClean="0">
                <a:solidFill>
                  <a:srgbClr val="333333"/>
                </a:solidFill>
                <a:latin typeface="Inter" pitchFamily="34" charset="0"/>
                <a:ea typeface="Inter" pitchFamily="34" charset="-122"/>
                <a:cs typeface="Inter" pitchFamily="34" charset="-120"/>
              </a:rPr>
              <a:t>Risks and Mitigations</a:t>
            </a:r>
            <a:endParaRPr lang="en-US" dirty="0"/>
          </a:p>
        </p:txBody>
      </p:sp>
      <p:pic>
        <p:nvPicPr>
          <p:cNvPr id="3" name="Object 2" descr="">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76131" y="2071170"/>
            <a:ext cx="2037840" cy="1199850"/>
          </a:xfrm>
          <a:prstGeom prst="rect">
            <a:avLst/>
          </a:prstGeom>
        </p:spPr>
      </p:pic>
      <p:sp>
        <p:nvSpPr>
          <p:cNvPr id="4" name="Object 3"/>
          <p:cNvSpPr/>
          <p:nvPr/>
        </p:nvSpPr>
        <p:spPr>
          <a:xfrm>
            <a:off x="598338" y="2445528"/>
            <a:ext cx="1501400" cy="440124"/>
          </a:xfrm>
          <a:prstGeom prst="rect">
            <a:avLst/>
          </a:prstGeom>
          <a:noFill/>
        </p:spPr>
        <p:txBody>
          <a:bodyPr wrap="square" rtlCol="0" anchor="t" bIns="0" lIns="0" rIns="0" tIns="0"/>
          <a:lstStyle/>
          <a:p>
            <a:pPr algn="ctr">
              <a:lnSpc>
                <a:spcPts val="1157"/>
              </a:lnSpc>
              <a:buNone/>
            </a:pPr>
            <a:r>
              <a:rPr lang="en-US" b="1" sz="990" spc="-59" kern="0" dirty="0" smtClean="0">
                <a:solidFill>
                  <a:srgbClr val="333333"/>
                </a:solidFill>
                <a:latin typeface="Inter" pitchFamily="34" charset="0"/>
                <a:ea typeface="Inter" pitchFamily="34" charset="-122"/>
                <a:cs typeface="Inter" pitchFamily="34" charset="-120"/>
              </a:rPr>
              <a:t>Heat shield/charring behavior in high-energy reentry</a:t>
            </a:r>
            <a:endParaRPr lang="en-US" dirty="0"/>
          </a:p>
        </p:txBody>
      </p:sp>
      <p:sp>
        <p:nvSpPr>
          <p:cNvPr id="5" name="Object 4"/>
          <p:cNvSpPr/>
          <p:nvPr/>
        </p:nvSpPr>
        <p:spPr>
          <a:xfrm>
            <a:off x="761810" y="3392334"/>
            <a:ext cx="1501400" cy="2113228"/>
          </a:xfrm>
          <a:prstGeom prst="rect">
            <a:avLst/>
          </a:prstGeom>
          <a:noFill/>
        </p:spPr>
        <p:txBody>
          <a:bodyPr wrap="square" rtlCol="0" anchor="t" bIns="0" lIns="0" rIns="0" tIns="0"/>
          <a:lstStyle/>
          <a:p>
            <a:pPr algn="l">
              <a:lnSpc>
                <a:spcPts val="2081"/>
              </a:lnSpc>
              <a:buNone/>
            </a:pPr>
            <a:r>
              <a:rPr lang="en-US" sz="1500" spc="-30" kern="0" dirty="0" smtClean="0">
                <a:solidFill>
                  <a:srgbClr val="000000">
                    <a:alpha val="56000"/>
                  </a:srgbClr>
                </a:solidFill>
                <a:latin typeface="Inter" pitchFamily="34" charset="0"/>
                <a:ea typeface="Inter" pitchFamily="34" charset="-122"/>
                <a:cs typeface="Inter" pitchFamily="34" charset="-120"/>
              </a:rPr>
              <a:t>Design refinements, arc-jet/flight-like test coupons, instrumented reentry data closeout before crewed flight.</a:t>
            </a:r>
            <a:endParaRPr lang="en-US" dirty="0"/>
          </a:p>
        </p:txBody>
      </p:sp>
      <p:pic>
        <p:nvPicPr>
          <p:cNvPr id="6" name="Object 5" descr="">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17170" y="2071170"/>
            <a:ext cx="2037840" cy="1199850"/>
          </a:xfrm>
          <a:prstGeom prst="rect">
            <a:avLst/>
          </a:prstGeom>
        </p:spPr>
      </p:pic>
      <p:sp>
        <p:nvSpPr>
          <p:cNvPr id="7" name="Object 6"/>
          <p:cNvSpPr/>
          <p:nvPr/>
        </p:nvSpPr>
        <p:spPr>
          <a:xfrm>
            <a:off x="2739340" y="2445528"/>
            <a:ext cx="1187153" cy="440124"/>
          </a:xfrm>
          <a:prstGeom prst="rect">
            <a:avLst/>
          </a:prstGeom>
          <a:noFill/>
        </p:spPr>
        <p:txBody>
          <a:bodyPr wrap="square" rtlCol="0" anchor="t" bIns="0" lIns="0" rIns="0" tIns="0"/>
          <a:lstStyle/>
          <a:p>
            <a:pPr algn="ctr">
              <a:lnSpc>
                <a:spcPts val="1157"/>
              </a:lnSpc>
              <a:buNone/>
            </a:pPr>
            <a:r>
              <a:rPr lang="en-US" b="1" sz="990" spc="-59" kern="0" dirty="0" smtClean="0">
                <a:solidFill>
                  <a:srgbClr val="333333"/>
                </a:solidFill>
                <a:latin typeface="Inter" pitchFamily="34" charset="0"/>
                <a:ea typeface="Inter" pitchFamily="34" charset="-122"/>
                <a:cs typeface="Inter" pitchFamily="34" charset="-120"/>
              </a:rPr>
              <a:t>Deep-space radiation exposure (SPEs, GCRs)</a:t>
            </a:r>
            <a:endParaRPr lang="en-US" dirty="0"/>
          </a:p>
        </p:txBody>
      </p:sp>
      <p:sp>
        <p:nvSpPr>
          <p:cNvPr id="8" name="Object 7"/>
          <p:cNvSpPr/>
          <p:nvPr/>
        </p:nvSpPr>
        <p:spPr>
          <a:xfrm>
            <a:off x="2602849" y="3392334"/>
            <a:ext cx="1501400" cy="1849074"/>
          </a:xfrm>
          <a:prstGeom prst="rect">
            <a:avLst/>
          </a:prstGeom>
          <a:noFill/>
        </p:spPr>
        <p:txBody>
          <a:bodyPr wrap="square" rtlCol="0" anchor="t" bIns="0" lIns="0" rIns="0" tIns="0"/>
          <a:lstStyle/>
          <a:p>
            <a:pPr algn="l">
              <a:lnSpc>
                <a:spcPts val="2081"/>
              </a:lnSpc>
              <a:buNone/>
            </a:pPr>
            <a:r>
              <a:rPr lang="en-US" sz="1500" spc="-30" kern="0" dirty="0" smtClean="0">
                <a:solidFill>
                  <a:srgbClr val="000000">
                    <a:alpha val="56000"/>
                  </a:srgbClr>
                </a:solidFill>
                <a:latin typeface="Inter" pitchFamily="34" charset="0"/>
                <a:ea typeface="Inter" pitchFamily="34" charset="-122"/>
                <a:cs typeface="Inter" pitchFamily="34" charset="-120"/>
              </a:rPr>
              <a:t>Storm shelters, passive materials, mission timing, dosimetry and operational constraints.</a:t>
            </a:r>
            <a:endParaRPr lang="en-US" dirty="0"/>
          </a:p>
        </p:txBody>
      </p:sp>
      <p:pic>
        <p:nvPicPr>
          <p:cNvPr id="9" name="Object 8" descr="">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58209" y="2071170"/>
            <a:ext cx="2037840" cy="1199850"/>
          </a:xfrm>
          <a:prstGeom prst="rect">
            <a:avLst/>
          </a:prstGeom>
        </p:spPr>
      </p:pic>
      <p:sp>
        <p:nvSpPr>
          <p:cNvPr id="10" name="Object 9"/>
          <p:cNvSpPr/>
          <p:nvPr/>
        </p:nvSpPr>
        <p:spPr>
          <a:xfrm>
            <a:off x="4580380" y="2445528"/>
            <a:ext cx="1187153" cy="440124"/>
          </a:xfrm>
          <a:prstGeom prst="rect">
            <a:avLst/>
          </a:prstGeom>
          <a:noFill/>
        </p:spPr>
        <p:txBody>
          <a:bodyPr wrap="square" rtlCol="0" anchor="t" bIns="0" lIns="0" rIns="0" tIns="0"/>
          <a:lstStyle/>
          <a:p>
            <a:pPr algn="ctr">
              <a:lnSpc>
                <a:spcPts val="1157"/>
              </a:lnSpc>
              <a:buNone/>
            </a:pPr>
            <a:r>
              <a:rPr lang="en-US" b="1" sz="990" spc="-59" kern="0" dirty="0" smtClean="0">
                <a:solidFill>
                  <a:srgbClr val="333333"/>
                </a:solidFill>
                <a:latin typeface="Inter" pitchFamily="34" charset="0"/>
                <a:ea typeface="Inter" pitchFamily="34" charset="-122"/>
                <a:cs typeface="Inter" pitchFamily="34" charset="-120"/>
              </a:rPr>
              <a:t>Lunar landing precision and hazard avoidance</a:t>
            </a:r>
            <a:endParaRPr lang="en-US" dirty="0"/>
          </a:p>
        </p:txBody>
      </p:sp>
      <p:sp>
        <p:nvSpPr>
          <p:cNvPr id="11" name="Object 10"/>
          <p:cNvSpPr/>
          <p:nvPr/>
        </p:nvSpPr>
        <p:spPr>
          <a:xfrm>
            <a:off x="4443889" y="3392334"/>
            <a:ext cx="1501400" cy="2377381"/>
          </a:xfrm>
          <a:prstGeom prst="rect">
            <a:avLst/>
          </a:prstGeom>
          <a:noFill/>
        </p:spPr>
        <p:txBody>
          <a:bodyPr wrap="square" rtlCol="0" anchor="t" bIns="0" lIns="0" rIns="0" tIns="0"/>
          <a:lstStyle/>
          <a:p>
            <a:pPr algn="l">
              <a:lnSpc>
                <a:spcPts val="2081"/>
              </a:lnSpc>
              <a:buNone/>
            </a:pPr>
            <a:r>
              <a:rPr lang="en-US" sz="1500" spc="-30" kern="0" dirty="0" smtClean="0">
                <a:solidFill>
                  <a:srgbClr val="000000">
                    <a:alpha val="56000"/>
                  </a:srgbClr>
                </a:solidFill>
                <a:latin typeface="Inter" pitchFamily="34" charset="0"/>
                <a:ea typeface="Inter" pitchFamily="34" charset="-122"/>
                <a:cs typeface="Inter" pitchFamily="34" charset="-120"/>
              </a:rPr>
              <a:t>Terrain Relative Navigation, autonomous hazard detection, rehearsals with uncrewed demos and simulations.</a:t>
            </a:r>
            <a:endParaRPr lang="en-US" dirty="0"/>
          </a:p>
        </p:txBody>
      </p:sp>
      <p:pic>
        <p:nvPicPr>
          <p:cNvPr id="12" name="Object 11" descr="">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99250" y="2071170"/>
            <a:ext cx="2037840" cy="1199850"/>
          </a:xfrm>
          <a:prstGeom prst="rect">
            <a:avLst/>
          </a:prstGeom>
        </p:spPr>
      </p:pic>
      <p:sp>
        <p:nvSpPr>
          <p:cNvPr id="13" name="Object 12"/>
          <p:cNvSpPr/>
          <p:nvPr/>
        </p:nvSpPr>
        <p:spPr>
          <a:xfrm>
            <a:off x="6421419" y="2445528"/>
            <a:ext cx="1187153" cy="440124"/>
          </a:xfrm>
          <a:prstGeom prst="rect">
            <a:avLst/>
          </a:prstGeom>
          <a:noFill/>
        </p:spPr>
        <p:txBody>
          <a:bodyPr wrap="square" rtlCol="0" anchor="t" bIns="0" lIns="0" rIns="0" tIns="0"/>
          <a:lstStyle/>
          <a:p>
            <a:pPr algn="ctr">
              <a:lnSpc>
                <a:spcPts val="1157"/>
              </a:lnSpc>
              <a:buNone/>
            </a:pPr>
            <a:r>
              <a:rPr lang="en-US" b="1" sz="990" spc="-59" kern="0" dirty="0" smtClean="0">
                <a:solidFill>
                  <a:srgbClr val="333333"/>
                </a:solidFill>
                <a:latin typeface="Inter" pitchFamily="34" charset="0"/>
                <a:ea typeface="Inter" pitchFamily="34" charset="-122"/>
                <a:cs typeface="Inter" pitchFamily="34" charset="-120"/>
              </a:rPr>
              <a:t>On-orbit cryogenic propellant transfer for HLS</a:t>
            </a:r>
            <a:endParaRPr lang="en-US" dirty="0"/>
          </a:p>
        </p:txBody>
      </p:sp>
      <p:sp>
        <p:nvSpPr>
          <p:cNvPr id="14" name="Object 13"/>
          <p:cNvSpPr/>
          <p:nvPr/>
        </p:nvSpPr>
        <p:spPr>
          <a:xfrm>
            <a:off x="6284928" y="3392334"/>
            <a:ext cx="1501400" cy="1849074"/>
          </a:xfrm>
          <a:prstGeom prst="rect">
            <a:avLst/>
          </a:prstGeom>
          <a:noFill/>
        </p:spPr>
        <p:txBody>
          <a:bodyPr wrap="square" rtlCol="0" anchor="t" bIns="0" lIns="0" rIns="0" tIns="0"/>
          <a:lstStyle/>
          <a:p>
            <a:pPr algn="l">
              <a:lnSpc>
                <a:spcPts val="2081"/>
              </a:lnSpc>
              <a:buNone/>
            </a:pPr>
            <a:r>
              <a:rPr lang="en-US" sz="1500" spc="-30" kern="0" dirty="0" smtClean="0">
                <a:solidFill>
                  <a:srgbClr val="000000">
                    <a:alpha val="56000"/>
                  </a:srgbClr>
                </a:solidFill>
                <a:latin typeface="Inter" pitchFamily="34" charset="0"/>
                <a:ea typeface="Inter" pitchFamily="34" charset="-122"/>
                <a:cs typeface="Inter" pitchFamily="34" charset="-120"/>
              </a:rPr>
              <a:t>Incremental demos, boil-off control, multi-tanker architecture with ground test correlation.</a:t>
            </a:r>
            <a:endParaRPr lang="en-US" dirty="0"/>
          </a:p>
        </p:txBody>
      </p:sp>
      <p:pic>
        <p:nvPicPr>
          <p:cNvPr id="15" name="Object 14" descr="">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40289" y="2071170"/>
            <a:ext cx="2037840" cy="1199850"/>
          </a:xfrm>
          <a:prstGeom prst="rect">
            <a:avLst/>
          </a:prstGeom>
        </p:spPr>
      </p:pic>
      <p:sp>
        <p:nvSpPr>
          <p:cNvPr id="16" name="Object 15"/>
          <p:cNvSpPr/>
          <p:nvPr/>
        </p:nvSpPr>
        <p:spPr>
          <a:xfrm>
            <a:off x="8262459" y="2445528"/>
            <a:ext cx="1187153" cy="440124"/>
          </a:xfrm>
          <a:prstGeom prst="rect">
            <a:avLst/>
          </a:prstGeom>
          <a:noFill/>
        </p:spPr>
        <p:txBody>
          <a:bodyPr wrap="square" rtlCol="0" anchor="t" bIns="0" lIns="0" rIns="0" tIns="0"/>
          <a:lstStyle/>
          <a:p>
            <a:pPr algn="ctr">
              <a:lnSpc>
                <a:spcPts val="1157"/>
              </a:lnSpc>
              <a:buNone/>
            </a:pPr>
            <a:r>
              <a:rPr lang="en-US" b="1" sz="990" spc="-59" kern="0" dirty="0" smtClean="0">
                <a:solidFill>
                  <a:srgbClr val="333333"/>
                </a:solidFill>
                <a:latin typeface="Inter" pitchFamily="34" charset="0"/>
                <a:ea typeface="Inter" pitchFamily="34" charset="-122"/>
                <a:cs typeface="Inter" pitchFamily="34" charset="-120"/>
              </a:rPr>
              <a:t>Integration/schedule complexity across providers</a:t>
            </a:r>
            <a:endParaRPr lang="en-US" dirty="0"/>
          </a:p>
        </p:txBody>
      </p:sp>
      <p:sp>
        <p:nvSpPr>
          <p:cNvPr id="17" name="Object 16"/>
          <p:cNvSpPr/>
          <p:nvPr/>
        </p:nvSpPr>
        <p:spPr>
          <a:xfrm>
            <a:off x="8125968" y="3392334"/>
            <a:ext cx="1501400" cy="1849074"/>
          </a:xfrm>
          <a:prstGeom prst="rect">
            <a:avLst/>
          </a:prstGeom>
          <a:noFill/>
        </p:spPr>
        <p:txBody>
          <a:bodyPr wrap="square" rtlCol="0" anchor="t" bIns="0" lIns="0" rIns="0" tIns="0"/>
          <a:lstStyle/>
          <a:p>
            <a:pPr algn="l">
              <a:lnSpc>
                <a:spcPts val="2081"/>
              </a:lnSpc>
              <a:buNone/>
            </a:pPr>
            <a:r>
              <a:rPr lang="en-US" sz="1500" spc="-30" kern="0" dirty="0" smtClean="0">
                <a:solidFill>
                  <a:srgbClr val="000000">
                    <a:alpha val="56000"/>
                  </a:srgbClr>
                </a:solidFill>
                <a:latin typeface="Inter" pitchFamily="34" charset="0"/>
                <a:ea typeface="Inter" pitchFamily="34" charset="-122"/>
                <a:cs typeface="Inter" pitchFamily="34" charset="-120"/>
              </a:rPr>
              <a:t>Interface control, phased verification, margin reserves, independent readiness reviews.</a:t>
            </a:r>
            <a:endParaRPr lang="en-US" dirty="0"/>
          </a:p>
        </p:txBody>
      </p:sp>
      <p:pic>
        <p:nvPicPr>
          <p:cNvPr id="18" name="Object 17" descr="">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81328" y="2071170"/>
            <a:ext cx="2037840" cy="1199850"/>
          </a:xfrm>
          <a:prstGeom prst="rect">
            <a:avLst/>
          </a:prstGeom>
        </p:spPr>
      </p:pic>
      <p:sp>
        <p:nvSpPr>
          <p:cNvPr id="19" name="Object 18"/>
          <p:cNvSpPr/>
          <p:nvPr/>
        </p:nvSpPr>
        <p:spPr>
          <a:xfrm>
            <a:off x="10103498" y="2516947"/>
            <a:ext cx="1187153" cy="293416"/>
          </a:xfrm>
          <a:prstGeom prst="rect">
            <a:avLst/>
          </a:prstGeom>
          <a:noFill/>
        </p:spPr>
        <p:txBody>
          <a:bodyPr wrap="square" rtlCol="0" anchor="t" bIns="0" lIns="0" rIns="0" tIns="0"/>
          <a:lstStyle/>
          <a:p>
            <a:pPr algn="ctr">
              <a:lnSpc>
                <a:spcPts val="1157"/>
              </a:lnSpc>
              <a:buNone/>
            </a:pPr>
            <a:r>
              <a:rPr lang="en-US" b="1" sz="990" spc="-59" kern="0" dirty="0" smtClean="0">
                <a:solidFill>
                  <a:srgbClr val="333333"/>
                </a:solidFill>
                <a:latin typeface="Inter" pitchFamily="34" charset="0"/>
                <a:ea typeface="Inter" pitchFamily="34" charset="-122"/>
                <a:cs typeface="Inter" pitchFamily="34" charset="-120"/>
              </a:rPr>
              <a:t>Budget volatility and policy shifts</a:t>
            </a:r>
            <a:endParaRPr lang="en-US" dirty="0"/>
          </a:p>
        </p:txBody>
      </p:sp>
      <p:sp>
        <p:nvSpPr>
          <p:cNvPr id="20" name="Object 19"/>
          <p:cNvSpPr/>
          <p:nvPr/>
        </p:nvSpPr>
        <p:spPr>
          <a:xfrm>
            <a:off x="9967008" y="3392334"/>
            <a:ext cx="1501400" cy="1849074"/>
          </a:xfrm>
          <a:prstGeom prst="rect">
            <a:avLst/>
          </a:prstGeom>
          <a:noFill/>
        </p:spPr>
        <p:txBody>
          <a:bodyPr wrap="square" rtlCol="0" anchor="t" bIns="0" lIns="0" rIns="0" tIns="0"/>
          <a:lstStyle/>
          <a:p>
            <a:pPr algn="l">
              <a:lnSpc>
                <a:spcPts val="2081"/>
              </a:lnSpc>
              <a:buNone/>
            </a:pPr>
            <a:r>
              <a:rPr lang="en-US" sz="1500" spc="-30" kern="0" dirty="0" smtClean="0">
                <a:solidFill>
                  <a:srgbClr val="000000">
                    <a:alpha val="56000"/>
                  </a:srgbClr>
                </a:solidFill>
                <a:latin typeface="Inter" pitchFamily="34" charset="0"/>
                <a:ea typeface="Inter" pitchFamily="34" charset="-122"/>
                <a:cs typeface="Inter" pitchFamily="34" charset="-120"/>
              </a:rPr>
              <a:t>Modular milestones, international cost-sharing, multi-year procurement strategies.</a:t>
            </a:r>
            <a:endParaRPr lang="en-US" dirty="0"/>
          </a:p>
        </p:txBody>
      </p:sp>
      <p:sp>
        <p:nvSpPr>
          <p:cNvPr id="21" name="Object 20"/>
          <p:cNvSpPr/>
          <p:nvPr/>
        </p:nvSpPr>
        <p:spPr>
          <a:xfrm>
            <a:off x="11865183" y="6497898"/>
            <a:ext cx="133317" cy="237669"/>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file>

<file path=ppt/tags/tag10.xml><?xml version="1.0" encoding="utf-8"?>
<p:tagLst xmlns:a="http://schemas.openxmlformats.org/drawingml/2006/main" xmlns:r="http://schemas.openxmlformats.org/officeDocument/2006/relationships" xmlns:p="http://schemas.openxmlformats.org/presentationml/2006/main"/>
</file>

<file path=ppt/tags/tag11.xml><?xml version="1.0" encoding="utf-8"?>
<p:tagLst xmlns:a="http://schemas.openxmlformats.org/drawingml/2006/main" xmlns:r="http://schemas.openxmlformats.org/officeDocument/2006/relationships" xmlns:p="http://schemas.openxmlformats.org/presentationml/2006/main"/>
</file>

<file path=ppt/tags/tag12.xml><?xml version="1.0" encoding="utf-8"?>
<p:tagLst xmlns:a="http://schemas.openxmlformats.org/drawingml/2006/main" xmlns:r="http://schemas.openxmlformats.org/officeDocument/2006/relationships" xmlns:p="http://schemas.openxmlformats.org/presentationml/2006/main"/>
</file>

<file path=ppt/tags/tag13.xml><?xml version="1.0" encoding="utf-8"?>
<p:tagLst xmlns:a="http://schemas.openxmlformats.org/drawingml/2006/main" xmlns:r="http://schemas.openxmlformats.org/officeDocument/2006/relationships" xmlns:p="http://schemas.openxmlformats.org/presentationml/2006/main"/>
</file>

<file path=ppt/tags/tag2.xml><?xml version="1.0" encoding="utf-8"?>
<p:tagLst xmlns:a="http://schemas.openxmlformats.org/drawingml/2006/main" xmlns:r="http://schemas.openxmlformats.org/officeDocument/2006/relationships" xmlns:p="http://schemas.openxmlformats.org/presentationml/2006/main"/>
</file>

<file path=ppt/tags/tag3.xml><?xml version="1.0" encoding="utf-8"?>
<p:tagLst xmlns:a="http://schemas.openxmlformats.org/drawingml/2006/main" xmlns:r="http://schemas.openxmlformats.org/officeDocument/2006/relationships" xmlns:p="http://schemas.openxmlformats.org/presentationml/2006/main"/>
</file>

<file path=ppt/tags/tag4.xml><?xml version="1.0" encoding="utf-8"?>
<p:tagLst xmlns:a="http://schemas.openxmlformats.org/drawingml/2006/main" xmlns:r="http://schemas.openxmlformats.org/officeDocument/2006/relationships" xmlns:p="http://schemas.openxmlformats.org/presentationml/2006/main"/>
</file>

<file path=ppt/tags/tag5.xml><?xml version="1.0" encoding="utf-8"?>
<p:tagLst xmlns:a="http://schemas.openxmlformats.org/drawingml/2006/main" xmlns:r="http://schemas.openxmlformats.org/officeDocument/2006/relationships" xmlns:p="http://schemas.openxmlformats.org/presentationml/2006/main"/>
</file>

<file path=ppt/tags/tag6.xml><?xml version="1.0" encoding="utf-8"?>
<p:tagLst xmlns:a="http://schemas.openxmlformats.org/drawingml/2006/main" xmlns:r="http://schemas.openxmlformats.org/officeDocument/2006/relationships" xmlns:p="http://schemas.openxmlformats.org/presentationml/2006/main"/>
</file>

<file path=ppt/tags/tag7.xml><?xml version="1.0" encoding="utf-8"?>
<p:tagLst xmlns:a="http://schemas.openxmlformats.org/drawingml/2006/main" xmlns:r="http://schemas.openxmlformats.org/officeDocument/2006/relationships" xmlns:p="http://schemas.openxmlformats.org/presentationml/2006/main"/>
</file>

<file path=ppt/tags/tag8.xml><?xml version="1.0" encoding="utf-8"?>
<p:tagLst xmlns:a="http://schemas.openxmlformats.org/drawingml/2006/main" xmlns:r="http://schemas.openxmlformats.org/officeDocument/2006/relationships" xmlns:p="http://schemas.openxmlformats.org/presentationml/2006/main"/>
</file>

<file path=ppt/tags/tag9.xml><?xml version="1.0" encoding="utf-8"?>
<p:tagLst xmlns:a="http://schemas.openxmlformats.org/drawingml/2006/main" xmlns:r="http://schemas.openxmlformats.org/officeDocument/2006/relationships" xmlns:p="http://schemas.openxmlformats.org/presentationml/2006/main"/>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PresentationFormat>
  <Paragraphs>0</Paragraphs>
  <Slides>13</Slides>
  <Notes>13</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Beautiful.ai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Apollo to Artemis The Space Narrative</dc:title>
  <dc:subject>Apollo to Artemis The Space Narrative</dc:subject>
  <dc:creator>saket gurukar</dc:creator>
  <cp:lastModifiedBy>saket gurukar</cp:lastModifiedBy>
  <cp:revision>1</cp:revision>
  <dcterms:created xsi:type="dcterms:W3CDTF">2025-11-10T21:54:54.517Z</dcterms:created>
  <dcterms:modified xsi:type="dcterms:W3CDTF">2025-11-10T21:54:54.517Z</dcterms:modified>
</cp:coreProperties>
</file>